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2"/>
  </p:notesMasterIdLst>
  <p:handoutMasterIdLst>
    <p:handoutMasterId r:id="rId33"/>
  </p:handoutMasterIdLst>
  <p:sldIdLst>
    <p:sldId id="854" r:id="rId5"/>
    <p:sldId id="1267" r:id="rId6"/>
    <p:sldId id="2147477590" r:id="rId7"/>
    <p:sldId id="2147477588" r:id="rId8"/>
    <p:sldId id="2144867337" r:id="rId9"/>
    <p:sldId id="2144867338" r:id="rId10"/>
    <p:sldId id="2147477585" r:id="rId11"/>
    <p:sldId id="2144867342" r:id="rId12"/>
    <p:sldId id="2147477587" r:id="rId13"/>
    <p:sldId id="2147477591" r:id="rId14"/>
    <p:sldId id="1051" r:id="rId15"/>
    <p:sldId id="783" r:id="rId16"/>
    <p:sldId id="2147477592" r:id="rId17"/>
    <p:sldId id="2144867322" r:id="rId18"/>
    <p:sldId id="2147477593" r:id="rId19"/>
    <p:sldId id="2147477594" r:id="rId20"/>
    <p:sldId id="2147477595" r:id="rId21"/>
    <p:sldId id="2147477596" r:id="rId22"/>
    <p:sldId id="2147477597" r:id="rId23"/>
    <p:sldId id="2147477598" r:id="rId24"/>
    <p:sldId id="2147477601" r:id="rId25"/>
    <p:sldId id="2147477599" r:id="rId26"/>
    <p:sldId id="2147477602" r:id="rId27"/>
    <p:sldId id="2147477600" r:id="rId28"/>
    <p:sldId id="2147477603" r:id="rId29"/>
    <p:sldId id="2147477604" r:id="rId30"/>
    <p:sldId id="2147477605" r:id="rId3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39"/>
    <p:restoredTop sz="97185"/>
  </p:normalViewPr>
  <p:slideViewPr>
    <p:cSldViewPr snapToObjects="1">
      <p:cViewPr varScale="1">
        <p:scale>
          <a:sx n="202" d="100"/>
          <a:sy n="202" d="100"/>
        </p:scale>
        <p:origin x="192"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11/30/23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11/30/23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8675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045516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3591348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78671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756794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991729396"/>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3856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a:xfrm>
            <a:off x="457200" y="7075"/>
            <a:ext cx="8229599" cy="432732"/>
          </a:xfrm>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551622"/>
            <a:ext cx="8229599" cy="3935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59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11: </a:t>
            </a:r>
            <a:r>
              <a:rPr lang="en-US" altLang="en-US" sz="1050" b="1" dirty="0" err="1">
                <a:solidFill>
                  <a:schemeClr val="bg1"/>
                </a:solidFill>
              </a:rPr>
              <a:t>GraphQL</a:t>
            </a:r>
            <a:r>
              <a:rPr lang="en-US" altLang="en-US" sz="1050" b="1" i="1" baseline="0" dirty="0">
                <a:solidFill>
                  <a:schemeClr val="bg1"/>
                </a:solidFill>
              </a:rPr>
              <a:t>, Middleware, CI/CD, Infra as Code</a:t>
            </a:r>
            <a:br>
              <a:rPr lang="en-US" altLang="en-US" sz="1050" b="1"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 id="214749359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fastapi.tiangolo.com/tutorial/middleware/" TargetMode="Externa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fastapi.tiangolo.com/advanced/middlewar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fastapi.tiangolo.com/advanced/middleware/" TargetMode="External"/><Relationship Id="rId2" Type="http://schemas.openxmlformats.org/officeDocument/2006/relationships/hyperlink" Target="https://medium.com/@saverio3107/mastering-middleware-in-fastapi-from-basic-implementation-to-route-based-strategies-d62eff6b5463"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graphql-python" TargetMode="External"/><Relationship Id="rId7" Type="http://schemas.openxmlformats.org/officeDocument/2006/relationships/hyperlink" Target="https://github.com/donald-f-ferguson/fastapi-graphql-example.git" TargetMode="External"/><Relationship Id="rId2" Type="http://schemas.openxmlformats.org/officeDocument/2006/relationships/hyperlink" Target="https://andybek.com/gql-nba" TargetMode="External"/><Relationship Id="rId1" Type="http://schemas.openxmlformats.org/officeDocument/2006/relationships/slideLayout" Target="../slideLayouts/slideLayout1.xml"/><Relationship Id="rId6" Type="http://schemas.openxmlformats.org/officeDocument/2006/relationships/hyperlink" Target="https://github.com/danieldanuega/fastapi-graphql" TargetMode="External"/><Relationship Id="rId5" Type="http://schemas.openxmlformats.org/officeDocument/2006/relationships/hyperlink" Target="https://docs.graphene-python.org/en/latest/quickstart/" TargetMode="External"/><Relationship Id="rId4" Type="http://schemas.openxmlformats.org/officeDocument/2006/relationships/hyperlink" Target="https://github.com/topics/graphql?l=go"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11: </a:t>
            </a:r>
            <a:r>
              <a:rPr lang="en-US" altLang="en-US" sz="3200" i="1" dirty="0" err="1">
                <a:solidFill>
                  <a:srgbClr val="FF0000"/>
                </a:solidFill>
              </a:rPr>
              <a:t>GraphQL</a:t>
            </a:r>
            <a:r>
              <a:rPr lang="en-US" altLang="en-US" sz="3200" i="1" dirty="0">
                <a:solidFill>
                  <a:srgbClr val="FF0000"/>
                </a:solidFill>
              </a:rPr>
              <a:t>, CI/CD</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Middleware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661524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C3ED1C3D-CEB4-4EB0-C314-A24F2087C885}"/>
              </a:ext>
            </a:extLst>
          </p:cNvPr>
          <p:cNvSpPr/>
          <p:nvPr/>
        </p:nvSpPr>
        <p:spPr>
          <a:xfrm>
            <a:off x="942595" y="679082"/>
            <a:ext cx="70866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This is another example of</a:t>
            </a:r>
          </a:p>
          <a:p>
            <a:pPr marL="742950" lvl="1" indent="-285750">
              <a:buFont typeface="Arial" panose="020B0604020202020204" pitchFamily="34" charset="0"/>
              <a:buChar char="•"/>
            </a:pPr>
            <a:r>
              <a:rPr lang="en-US" dirty="0"/>
              <a:t>Single responsibility</a:t>
            </a:r>
          </a:p>
          <a:p>
            <a:pPr marL="742950" lvl="1" indent="-285750">
              <a:buFont typeface="Arial" panose="020B0604020202020204" pitchFamily="34" charset="0"/>
              <a:buChar char="•"/>
            </a:pPr>
            <a:r>
              <a:rPr lang="en-US" dirty="0"/>
              <a:t>Separation of Concerns</a:t>
            </a:r>
          </a:p>
          <a:p>
            <a:pPr marL="285750" indent="-285750">
              <a:buFont typeface="Arial" panose="020B0604020202020204" pitchFamily="34" charset="0"/>
              <a:buChar char="•"/>
            </a:pPr>
            <a:r>
              <a:rPr lang="en-US" dirty="0"/>
              <a:t>Being a good application logic developer and a good middleware developer are different roles, skill sets, … …</a:t>
            </a:r>
          </a:p>
          <a:p>
            <a:pPr marL="285750" indent="-285750">
              <a:buFont typeface="Arial" panose="020B0604020202020204" pitchFamily="34" charset="0"/>
              <a:buChar char="•"/>
            </a:pPr>
            <a:r>
              <a:rPr lang="en-US" dirty="0"/>
              <a:t>Also an example of the</a:t>
            </a:r>
          </a:p>
          <a:p>
            <a:pPr marL="742950" lvl="1" indent="-285750">
              <a:buFont typeface="Arial" panose="020B0604020202020204" pitchFamily="34" charset="0"/>
              <a:buChar char="•"/>
            </a:pPr>
            <a:r>
              <a:rPr lang="en-US" dirty="0"/>
              <a:t>Closed for modification, but</a:t>
            </a:r>
          </a:p>
          <a:p>
            <a:pPr marL="742950" lvl="1" indent="-285750">
              <a:buFont typeface="Arial" panose="020B0604020202020204" pitchFamily="34" charset="0"/>
              <a:buChar char="•"/>
            </a:pPr>
            <a:r>
              <a:rPr lang="en-US" dirty="0"/>
              <a:t>Open for extension</a:t>
            </a:r>
          </a:p>
        </p:txBody>
      </p:sp>
    </p:spTree>
    <p:extLst>
      <p:ext uri="{BB962C8B-B14F-4D97-AF65-F5344CB8AC3E}">
        <p14:creationId xmlns:p14="http://schemas.microsoft.com/office/powerpoint/2010/main" val="3004541251"/>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82AC-B93D-5E2B-947A-52288AA7F4E9}"/>
              </a:ext>
            </a:extLst>
          </p:cNvPr>
          <p:cNvSpPr>
            <a:spLocks noGrp="1"/>
          </p:cNvSpPr>
          <p:nvPr>
            <p:ph type="title"/>
          </p:nvPr>
        </p:nvSpPr>
        <p:spPr/>
        <p:txBody>
          <a:bodyPr/>
          <a:lstStyle/>
          <a:p>
            <a:r>
              <a:rPr lang="en-US" dirty="0" err="1"/>
              <a:t>FastAPI</a:t>
            </a:r>
            <a:r>
              <a:rPr lang="en-US" dirty="0"/>
              <a:t> Middleware</a:t>
            </a:r>
          </a:p>
        </p:txBody>
      </p:sp>
      <p:pic>
        <p:nvPicPr>
          <p:cNvPr id="4" name="Picture 3">
            <a:extLst>
              <a:ext uri="{FF2B5EF4-FFF2-40B4-BE49-F238E27FC236}">
                <a16:creationId xmlns:a16="http://schemas.microsoft.com/office/drawing/2014/main" id="{B6B580ED-276E-B669-FD7C-5272B1F090AE}"/>
              </a:ext>
            </a:extLst>
          </p:cNvPr>
          <p:cNvPicPr>
            <a:picLocks noChangeAspect="1"/>
          </p:cNvPicPr>
          <p:nvPr/>
        </p:nvPicPr>
        <p:blipFill>
          <a:blip r:embed="rId2"/>
          <a:stretch>
            <a:fillRect/>
          </a:stretch>
        </p:blipFill>
        <p:spPr>
          <a:xfrm>
            <a:off x="1143000" y="593568"/>
            <a:ext cx="6400800" cy="3956364"/>
          </a:xfrm>
          <a:prstGeom prst="rect">
            <a:avLst/>
          </a:prstGeom>
        </p:spPr>
      </p:pic>
      <p:sp>
        <p:nvSpPr>
          <p:cNvPr id="6" name="TextBox 5">
            <a:extLst>
              <a:ext uri="{FF2B5EF4-FFF2-40B4-BE49-F238E27FC236}">
                <a16:creationId xmlns:a16="http://schemas.microsoft.com/office/drawing/2014/main" id="{4902A4ED-55FA-4587-DD98-6ED70EF3A88A}"/>
              </a:ext>
            </a:extLst>
          </p:cNvPr>
          <p:cNvSpPr txBox="1"/>
          <p:nvPr/>
        </p:nvSpPr>
        <p:spPr>
          <a:xfrm>
            <a:off x="3750526" y="593568"/>
            <a:ext cx="5105400" cy="646331"/>
          </a:xfrm>
          <a:prstGeom prst="rect">
            <a:avLst/>
          </a:prstGeom>
          <a:noFill/>
        </p:spPr>
        <p:txBody>
          <a:bodyPr wrap="square">
            <a:spAutoFit/>
          </a:bodyPr>
          <a:lstStyle/>
          <a:p>
            <a:r>
              <a:rPr lang="en-US" dirty="0">
                <a:hlinkClick r:id="rId3"/>
              </a:rPr>
              <a:t>https://fastapi.tiangolo.com/tutorial/middleware/</a:t>
            </a:r>
            <a:endParaRPr lang="en-US" dirty="0"/>
          </a:p>
          <a:p>
            <a:r>
              <a:rPr lang="en-US" dirty="0">
                <a:hlinkClick r:id="rId4"/>
              </a:rPr>
              <a:t>https://fastapi.tiangolo.com/advanced/middleware/</a:t>
            </a:r>
            <a:r>
              <a:rPr lang="en-US" dirty="0"/>
              <a:t> </a:t>
            </a:r>
          </a:p>
        </p:txBody>
      </p:sp>
    </p:spTree>
    <p:extLst>
      <p:ext uri="{BB962C8B-B14F-4D97-AF65-F5344CB8AC3E}">
        <p14:creationId xmlns:p14="http://schemas.microsoft.com/office/powerpoint/2010/main" val="80053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04C98-E1A1-512C-8F45-444769D0E877}"/>
              </a:ext>
            </a:extLst>
          </p:cNvPr>
          <p:cNvSpPr>
            <a:spLocks noGrp="1"/>
          </p:cNvSpPr>
          <p:nvPr>
            <p:ph idx="1"/>
          </p:nvPr>
        </p:nvSpPr>
        <p:spPr/>
        <p:txBody>
          <a:bodyPr/>
          <a:lstStyle/>
          <a:p>
            <a:r>
              <a:rPr lang="en-US" dirty="0"/>
              <a:t>Walk through Medium Article</a:t>
            </a:r>
          </a:p>
          <a:p>
            <a:endParaRPr lang="en-US" dirty="0"/>
          </a:p>
          <a:p>
            <a:r>
              <a:rPr lang="en-US" dirty="0">
                <a:hlinkClick r:id="rId2"/>
              </a:rPr>
              <a:t>https://medium.com/@saverio3107/mastering-middleware-in-fastapi-from-basic-implementation-to-route-based-strategies-d62eff6b5463</a:t>
            </a:r>
            <a:endParaRPr lang="en-US" dirty="0"/>
          </a:p>
          <a:p>
            <a:endParaRPr lang="en-US" dirty="0"/>
          </a:p>
          <a:p>
            <a:r>
              <a:rPr lang="en-US" dirty="0"/>
              <a:t>This is the very simple version.</a:t>
            </a:r>
            <a:br>
              <a:rPr lang="en-US" dirty="0"/>
            </a:br>
            <a:r>
              <a:rPr lang="en-US" dirty="0"/>
              <a:t>There is a more sophisticated approach to middleware in </a:t>
            </a:r>
            <a:r>
              <a:rPr lang="en-US" dirty="0" err="1"/>
              <a:t>FastAPI</a:t>
            </a:r>
            <a:r>
              <a:rPr lang="en-US" dirty="0"/>
              <a:t>.</a:t>
            </a:r>
            <a:br>
              <a:rPr lang="en-US" dirty="0"/>
            </a:br>
            <a:r>
              <a:rPr lang="en-US" dirty="0">
                <a:hlinkClick r:id="rId3"/>
              </a:rPr>
              <a:t>https://fastapi.tiangolo.com</a:t>
            </a:r>
            <a:r>
              <a:rPr lang="en-US">
                <a:hlinkClick r:id="rId3"/>
              </a:rPr>
              <a:t>/advanced/middleware/</a:t>
            </a:r>
            <a:r>
              <a:rPr lang="en-US"/>
              <a:t> </a:t>
            </a:r>
            <a:endParaRPr lang="en-US" dirty="0"/>
          </a:p>
        </p:txBody>
      </p:sp>
      <p:sp>
        <p:nvSpPr>
          <p:cNvPr id="3" name="Title 2">
            <a:extLst>
              <a:ext uri="{FF2B5EF4-FFF2-40B4-BE49-F238E27FC236}">
                <a16:creationId xmlns:a16="http://schemas.microsoft.com/office/drawing/2014/main" id="{BCBC53C7-0F1A-51F6-C046-3E393F76F88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996056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CI/CD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8814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744C6A-6356-D6C0-F442-47C86798DB89}"/>
              </a:ext>
            </a:extLst>
          </p:cNvPr>
          <p:cNvSpPr>
            <a:spLocks noGrp="1"/>
          </p:cNvSpPr>
          <p:nvPr>
            <p:ph type="title"/>
          </p:nvPr>
        </p:nvSpPr>
        <p:spPr/>
        <p:txBody>
          <a:bodyPr/>
          <a:lstStyle/>
          <a:p>
            <a:r>
              <a:rPr lang="en-US" dirty="0"/>
              <a:t>CI/CD (Part of DevOps)</a:t>
            </a:r>
          </a:p>
        </p:txBody>
      </p:sp>
      <p:pic>
        <p:nvPicPr>
          <p:cNvPr id="4" name="Picture 3">
            <a:extLst>
              <a:ext uri="{FF2B5EF4-FFF2-40B4-BE49-F238E27FC236}">
                <a16:creationId xmlns:a16="http://schemas.microsoft.com/office/drawing/2014/main" id="{9B751766-7FEB-B270-D764-040C7DAA24B9}"/>
              </a:ext>
            </a:extLst>
          </p:cNvPr>
          <p:cNvPicPr>
            <a:picLocks noChangeAspect="1"/>
          </p:cNvPicPr>
          <p:nvPr/>
        </p:nvPicPr>
        <p:blipFill>
          <a:blip r:embed="rId2"/>
          <a:stretch>
            <a:fillRect/>
          </a:stretch>
        </p:blipFill>
        <p:spPr>
          <a:xfrm>
            <a:off x="838200" y="584236"/>
            <a:ext cx="6477000" cy="3975027"/>
          </a:xfrm>
          <a:prstGeom prst="rect">
            <a:avLst/>
          </a:prstGeom>
        </p:spPr>
      </p:pic>
    </p:spTree>
    <p:extLst>
      <p:ext uri="{BB962C8B-B14F-4D97-AF65-F5344CB8AC3E}">
        <p14:creationId xmlns:p14="http://schemas.microsoft.com/office/powerpoint/2010/main" val="154086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9BC4BB-A947-1F4B-E4A4-2B5C374D46F1}"/>
              </a:ext>
            </a:extLst>
          </p:cNvPr>
          <p:cNvSpPr>
            <a:spLocks noGrp="1"/>
          </p:cNvSpPr>
          <p:nvPr>
            <p:ph idx="1"/>
          </p:nvPr>
        </p:nvSpPr>
        <p:spPr>
          <a:xfrm>
            <a:off x="152400" y="3943350"/>
            <a:ext cx="8839200" cy="685800"/>
          </a:xfrm>
        </p:spPr>
        <p:txBody>
          <a:bodyPr/>
          <a:lstStyle/>
          <a:p>
            <a:r>
              <a:rPr lang="en-US" dirty="0"/>
              <a:t>https://</a:t>
            </a:r>
            <a:r>
              <a:rPr lang="en-US" dirty="0" err="1"/>
              <a:t>medium.com</a:t>
            </a:r>
            <a:r>
              <a:rPr lang="en-US" dirty="0"/>
              <a:t>/</a:t>
            </a:r>
            <a:r>
              <a:rPr lang="en-US" dirty="0" err="1"/>
              <a:t>jaanvi</a:t>
            </a:r>
            <a:r>
              <a:rPr lang="en-US" dirty="0"/>
              <a:t>/basics-of-ci-cd-pipeline-5762e0eca44e</a:t>
            </a:r>
          </a:p>
        </p:txBody>
      </p:sp>
      <p:sp>
        <p:nvSpPr>
          <p:cNvPr id="3" name="Title 2">
            <a:extLst>
              <a:ext uri="{FF2B5EF4-FFF2-40B4-BE49-F238E27FC236}">
                <a16:creationId xmlns:a16="http://schemas.microsoft.com/office/drawing/2014/main" id="{354B2F7D-FA24-63C1-B3DD-6F1998AA3C2E}"/>
              </a:ext>
            </a:extLst>
          </p:cNvPr>
          <p:cNvSpPr>
            <a:spLocks noGrp="1"/>
          </p:cNvSpPr>
          <p:nvPr>
            <p:ph type="title"/>
          </p:nvPr>
        </p:nvSpPr>
        <p:spPr/>
        <p:txBody>
          <a:bodyPr/>
          <a:lstStyle/>
          <a:p>
            <a:r>
              <a:rPr lang="en-US" dirty="0"/>
              <a:t>CI/CD Pipeline</a:t>
            </a:r>
          </a:p>
        </p:txBody>
      </p:sp>
      <p:pic>
        <p:nvPicPr>
          <p:cNvPr id="1026" name="Picture 2">
            <a:extLst>
              <a:ext uri="{FF2B5EF4-FFF2-40B4-BE49-F238E27FC236}">
                <a16:creationId xmlns:a16="http://schemas.microsoft.com/office/drawing/2014/main" id="{7801C9B6-FEBB-8885-38DF-D1938FBA4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1" y="-1085850"/>
            <a:ext cx="9144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Course Checkpoint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1022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B69E6-6D7C-CB04-04DF-7DB428F5E847}"/>
              </a:ext>
            </a:extLst>
          </p:cNvPr>
          <p:cNvSpPr>
            <a:spLocks noGrp="1"/>
          </p:cNvSpPr>
          <p:nvPr>
            <p:ph type="title"/>
          </p:nvPr>
        </p:nvSpPr>
        <p:spPr/>
        <p:txBody>
          <a:bodyPr/>
          <a:lstStyle/>
          <a:p>
            <a:r>
              <a:rPr lang="en-US" dirty="0"/>
              <a:t>Some Technologies</a:t>
            </a:r>
          </a:p>
        </p:txBody>
      </p:sp>
      <p:pic>
        <p:nvPicPr>
          <p:cNvPr id="2050" name="Picture 2">
            <a:extLst>
              <a:ext uri="{FF2B5EF4-FFF2-40B4-BE49-F238E27FC236}">
                <a16:creationId xmlns:a16="http://schemas.microsoft.com/office/drawing/2014/main" id="{DC6A3D29-C62C-8D76-07B8-AA2D908BD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66750"/>
            <a:ext cx="6291263" cy="389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54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5133D8-D6E4-904B-ECF3-E68DCF401921}"/>
              </a:ext>
            </a:extLst>
          </p:cNvPr>
          <p:cNvSpPr>
            <a:spLocks noGrp="1"/>
          </p:cNvSpPr>
          <p:nvPr>
            <p:ph type="title"/>
          </p:nvPr>
        </p:nvSpPr>
        <p:spPr/>
        <p:txBody>
          <a:bodyPr/>
          <a:lstStyle/>
          <a:p>
            <a:r>
              <a:rPr lang="en-US" dirty="0"/>
              <a:t>GitHub Actions</a:t>
            </a:r>
          </a:p>
        </p:txBody>
      </p:sp>
      <p:pic>
        <p:nvPicPr>
          <p:cNvPr id="4" name="Picture 3">
            <a:extLst>
              <a:ext uri="{FF2B5EF4-FFF2-40B4-BE49-F238E27FC236}">
                <a16:creationId xmlns:a16="http://schemas.microsoft.com/office/drawing/2014/main" id="{7A71D5BE-21F7-F2D7-1852-282114DBEFE6}"/>
              </a:ext>
            </a:extLst>
          </p:cNvPr>
          <p:cNvPicPr>
            <a:picLocks noChangeAspect="1"/>
          </p:cNvPicPr>
          <p:nvPr/>
        </p:nvPicPr>
        <p:blipFill>
          <a:blip r:embed="rId2"/>
          <a:stretch>
            <a:fillRect/>
          </a:stretch>
        </p:blipFill>
        <p:spPr>
          <a:xfrm>
            <a:off x="1295400" y="590550"/>
            <a:ext cx="5862491" cy="3884496"/>
          </a:xfrm>
          <a:prstGeom prst="rect">
            <a:avLst/>
          </a:prstGeom>
        </p:spPr>
      </p:pic>
    </p:spTree>
    <p:extLst>
      <p:ext uri="{BB962C8B-B14F-4D97-AF65-F5344CB8AC3E}">
        <p14:creationId xmlns:p14="http://schemas.microsoft.com/office/powerpoint/2010/main" val="51208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E587D-06B3-FE56-52C2-492C9B7C6706}"/>
              </a:ext>
            </a:extLst>
          </p:cNvPr>
          <p:cNvSpPr>
            <a:spLocks noGrp="1"/>
          </p:cNvSpPr>
          <p:nvPr>
            <p:ph type="title"/>
          </p:nvPr>
        </p:nvSpPr>
        <p:spPr/>
        <p:txBody>
          <a:bodyPr/>
          <a:lstStyle/>
          <a:p>
            <a:r>
              <a:rPr lang="en-US" dirty="0"/>
              <a:t>Simple Example with GitHub Actions</a:t>
            </a:r>
          </a:p>
        </p:txBody>
      </p:sp>
      <p:pic>
        <p:nvPicPr>
          <p:cNvPr id="3074" name="Picture 2">
            <a:extLst>
              <a:ext uri="{FF2B5EF4-FFF2-40B4-BE49-F238E27FC236}">
                <a16:creationId xmlns:a16="http://schemas.microsoft.com/office/drawing/2014/main" id="{2B76986B-B681-D13B-154B-6CC05BD6C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80" y="441996"/>
            <a:ext cx="4152177" cy="3486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BB0BF7-845B-DB75-ACDC-6591CD438CA7}"/>
              </a:ext>
            </a:extLst>
          </p:cNvPr>
          <p:cNvSpPr txBox="1"/>
          <p:nvPr/>
        </p:nvSpPr>
        <p:spPr>
          <a:xfrm>
            <a:off x="11305" y="4238216"/>
            <a:ext cx="8989157" cy="261610"/>
          </a:xfrm>
          <a:prstGeom prst="rect">
            <a:avLst/>
          </a:prstGeom>
          <a:noFill/>
        </p:spPr>
        <p:txBody>
          <a:bodyPr wrap="square">
            <a:spAutoFit/>
          </a:bodyPr>
          <a:lstStyle/>
          <a:p>
            <a:r>
              <a:rPr lang="en-US" sz="1100" dirty="0"/>
              <a:t>https://</a:t>
            </a:r>
            <a:r>
              <a:rPr lang="en-US" sz="1100" dirty="0" err="1"/>
              <a:t>towardsdatascience.com</a:t>
            </a:r>
            <a:r>
              <a:rPr lang="en-US" sz="1100" dirty="0"/>
              <a:t>/modern-ci-cd-pipeline-git-actions-with-aws-lambda-serverless-python-functions-and-api-gateway-9ef20b3ef64a</a:t>
            </a:r>
          </a:p>
        </p:txBody>
      </p:sp>
      <p:pic>
        <p:nvPicPr>
          <p:cNvPr id="6" name="Picture 5">
            <a:extLst>
              <a:ext uri="{FF2B5EF4-FFF2-40B4-BE49-F238E27FC236}">
                <a16:creationId xmlns:a16="http://schemas.microsoft.com/office/drawing/2014/main" id="{A6EC6493-5840-B0E6-7C38-AA6571E486B5}"/>
              </a:ext>
            </a:extLst>
          </p:cNvPr>
          <p:cNvPicPr>
            <a:picLocks noChangeAspect="1"/>
          </p:cNvPicPr>
          <p:nvPr/>
        </p:nvPicPr>
        <p:blipFill>
          <a:blip r:embed="rId3"/>
          <a:stretch>
            <a:fillRect/>
          </a:stretch>
        </p:blipFill>
        <p:spPr>
          <a:xfrm>
            <a:off x="6781800" y="214821"/>
            <a:ext cx="1757933" cy="3562350"/>
          </a:xfrm>
          <a:prstGeom prst="rect">
            <a:avLst/>
          </a:prstGeom>
        </p:spPr>
      </p:pic>
    </p:spTree>
    <p:extLst>
      <p:ext uri="{BB962C8B-B14F-4D97-AF65-F5344CB8AC3E}">
        <p14:creationId xmlns:p14="http://schemas.microsoft.com/office/powerpoint/2010/main" val="2775597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Infrastructure as Code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39244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67D67-7A18-3DB1-039F-BE996A66DAD6}"/>
              </a:ext>
            </a:extLst>
          </p:cNvPr>
          <p:cNvSpPr>
            <a:spLocks noGrp="1"/>
          </p:cNvSpPr>
          <p:nvPr>
            <p:ph idx="1"/>
          </p:nvPr>
        </p:nvSpPr>
        <p:spPr/>
        <p:txBody>
          <a:bodyPr/>
          <a:lstStyle/>
          <a:p>
            <a:r>
              <a:rPr lang="en-US" dirty="0"/>
              <a:t>“Infrastructure as code (</a:t>
            </a:r>
            <a:r>
              <a:rPr lang="en-US" dirty="0" err="1"/>
              <a:t>IaC</a:t>
            </a:r>
            <a:r>
              <a:rPr lang="en-US" dirty="0"/>
              <a:t>) is the process of managing and provisioning computer data center resources through machine-readable definition files, rather than physical hardware configuration or interactive configuration tools.”</a:t>
            </a:r>
            <a:br>
              <a:rPr lang="en-US" dirty="0"/>
            </a:br>
            <a:r>
              <a:rPr lang="en-US" dirty="0"/>
              <a:t>(https://</a:t>
            </a:r>
            <a:r>
              <a:rPr lang="en-US" dirty="0" err="1"/>
              <a:t>en.wikipedia.org</a:t>
            </a:r>
            <a:r>
              <a:rPr lang="en-US" dirty="0"/>
              <a:t>/wiki/</a:t>
            </a:r>
            <a:r>
              <a:rPr lang="en-US" dirty="0" err="1"/>
              <a:t>Infrastructure_as_code</a:t>
            </a:r>
            <a:r>
              <a:rPr lang="en-US" dirty="0"/>
              <a:t>)</a:t>
            </a:r>
          </a:p>
        </p:txBody>
      </p:sp>
      <p:sp>
        <p:nvSpPr>
          <p:cNvPr id="3" name="Title 2">
            <a:extLst>
              <a:ext uri="{FF2B5EF4-FFF2-40B4-BE49-F238E27FC236}">
                <a16:creationId xmlns:a16="http://schemas.microsoft.com/office/drawing/2014/main" id="{01D71BFF-36BD-AF14-DC38-86D35B104FE6}"/>
              </a:ext>
            </a:extLst>
          </p:cNvPr>
          <p:cNvSpPr>
            <a:spLocks noGrp="1"/>
          </p:cNvSpPr>
          <p:nvPr>
            <p:ph type="title"/>
          </p:nvPr>
        </p:nvSpPr>
        <p:spPr/>
        <p:txBody>
          <a:bodyPr/>
          <a:lstStyle/>
          <a:p>
            <a:r>
              <a:rPr lang="en-US" dirty="0"/>
              <a:t>Infrastructure as Code</a:t>
            </a:r>
          </a:p>
        </p:txBody>
      </p:sp>
      <p:pic>
        <p:nvPicPr>
          <p:cNvPr id="4" name="Picture 3">
            <a:extLst>
              <a:ext uri="{FF2B5EF4-FFF2-40B4-BE49-F238E27FC236}">
                <a16:creationId xmlns:a16="http://schemas.microsoft.com/office/drawing/2014/main" id="{D46308AF-6D2C-DAC3-EF3C-E41FE6754FC6}"/>
              </a:ext>
            </a:extLst>
          </p:cNvPr>
          <p:cNvPicPr>
            <a:picLocks noChangeAspect="1"/>
          </p:cNvPicPr>
          <p:nvPr/>
        </p:nvPicPr>
        <p:blipFill>
          <a:blip r:embed="rId2"/>
          <a:stretch>
            <a:fillRect/>
          </a:stretch>
        </p:blipFill>
        <p:spPr>
          <a:xfrm>
            <a:off x="304800" y="2008393"/>
            <a:ext cx="5943600" cy="2620757"/>
          </a:xfrm>
          <a:prstGeom prst="rect">
            <a:avLst/>
          </a:prstGeom>
        </p:spPr>
      </p:pic>
      <p:sp>
        <p:nvSpPr>
          <p:cNvPr id="5" name="TextBox 4">
            <a:extLst>
              <a:ext uri="{FF2B5EF4-FFF2-40B4-BE49-F238E27FC236}">
                <a16:creationId xmlns:a16="http://schemas.microsoft.com/office/drawing/2014/main" id="{1B39EC75-41F8-B831-4107-16BFB565B1BA}"/>
              </a:ext>
            </a:extLst>
          </p:cNvPr>
          <p:cNvSpPr txBox="1"/>
          <p:nvPr/>
        </p:nvSpPr>
        <p:spPr>
          <a:xfrm>
            <a:off x="6218350" y="2190750"/>
            <a:ext cx="2626104" cy="923330"/>
          </a:xfrm>
          <a:prstGeom prst="rect">
            <a:avLst/>
          </a:prstGeom>
          <a:noFill/>
        </p:spPr>
        <p:txBody>
          <a:bodyPr wrap="none" rtlCol="0">
            <a:spAutoFit/>
          </a:bodyPr>
          <a:lstStyle/>
          <a:p>
            <a:r>
              <a:rPr lang="en-US" dirty="0"/>
              <a:t>Code can be:</a:t>
            </a:r>
          </a:p>
          <a:p>
            <a:pPr marL="285750" indent="-285750">
              <a:buFont typeface="Arial" panose="020B0604020202020204" pitchFamily="34" charset="0"/>
              <a:buChar char="•"/>
            </a:pPr>
            <a:r>
              <a:rPr lang="en-US" dirty="0"/>
              <a:t>Procedural/Declarative</a:t>
            </a:r>
          </a:p>
          <a:p>
            <a:pPr marL="285750" indent="-285750">
              <a:buFont typeface="Arial" panose="020B0604020202020204" pitchFamily="34" charset="0"/>
              <a:buChar char="•"/>
            </a:pPr>
            <a:r>
              <a:rPr lang="en-US" dirty="0"/>
              <a:t>Push/Pull</a:t>
            </a:r>
          </a:p>
        </p:txBody>
      </p:sp>
    </p:spTree>
    <p:extLst>
      <p:ext uri="{BB962C8B-B14F-4D97-AF65-F5344CB8AC3E}">
        <p14:creationId xmlns:p14="http://schemas.microsoft.com/office/powerpoint/2010/main" val="214969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687CF7A-C65D-777A-242F-E6C06FF8A22C}"/>
              </a:ext>
            </a:extLst>
          </p:cNvPr>
          <p:cNvSpPr>
            <a:spLocks noGrp="1"/>
          </p:cNvSpPr>
          <p:nvPr>
            <p:ph idx="1"/>
          </p:nvPr>
        </p:nvSpPr>
        <p:spPr>
          <a:xfrm>
            <a:off x="152400" y="2921953"/>
            <a:ext cx="8839200" cy="1707197"/>
          </a:xfrm>
        </p:spPr>
        <p:txBody>
          <a:bodyPr/>
          <a:lstStyle/>
          <a:p>
            <a:r>
              <a:rPr lang="en-US" sz="1400" dirty="0"/>
              <a:t>AWS CloudFormation simplifies provisioning and management on AWS. You can create templates for the service or application architectures you want and have AWS CloudFormation use those templates for quick and reliable provisioning of the services or applications (called “stacks”). You can also easily update or replicate the stacks as needed.</a:t>
            </a:r>
          </a:p>
          <a:p>
            <a:r>
              <a:rPr lang="en-US" sz="1400" dirty="0"/>
              <a:t>One role (“admin”) creates templates that are well-designed, comply with policies, etc.</a:t>
            </a:r>
          </a:p>
          <a:p>
            <a:r>
              <a:rPr lang="en-US" sz="1400" dirty="0"/>
              <a:t>“User” instantiation a template to produce infrastructure by specifying values for variables.</a:t>
            </a:r>
          </a:p>
        </p:txBody>
      </p:sp>
      <p:sp>
        <p:nvSpPr>
          <p:cNvPr id="3" name="Title 2">
            <a:extLst>
              <a:ext uri="{FF2B5EF4-FFF2-40B4-BE49-F238E27FC236}">
                <a16:creationId xmlns:a16="http://schemas.microsoft.com/office/drawing/2014/main" id="{9678E21F-3880-C4D4-40AA-AE424F6DBC29}"/>
              </a:ext>
            </a:extLst>
          </p:cNvPr>
          <p:cNvSpPr>
            <a:spLocks noGrp="1"/>
          </p:cNvSpPr>
          <p:nvPr>
            <p:ph type="title"/>
          </p:nvPr>
        </p:nvSpPr>
        <p:spPr/>
        <p:txBody>
          <a:bodyPr/>
          <a:lstStyle/>
          <a:p>
            <a:r>
              <a:rPr lang="en-US" dirty="0"/>
              <a:t>CloudFormation</a:t>
            </a:r>
          </a:p>
        </p:txBody>
      </p:sp>
      <p:pic>
        <p:nvPicPr>
          <p:cNvPr id="4" name="Picture 3">
            <a:extLst>
              <a:ext uri="{FF2B5EF4-FFF2-40B4-BE49-F238E27FC236}">
                <a16:creationId xmlns:a16="http://schemas.microsoft.com/office/drawing/2014/main" id="{A6C33AA6-E3B5-7276-4C46-E631EC8174E2}"/>
              </a:ext>
            </a:extLst>
          </p:cNvPr>
          <p:cNvPicPr>
            <a:picLocks noChangeAspect="1"/>
          </p:cNvPicPr>
          <p:nvPr/>
        </p:nvPicPr>
        <p:blipFill>
          <a:blip r:embed="rId2"/>
          <a:stretch>
            <a:fillRect/>
          </a:stretch>
        </p:blipFill>
        <p:spPr>
          <a:xfrm>
            <a:off x="150686" y="546801"/>
            <a:ext cx="5820765" cy="2272670"/>
          </a:xfrm>
          <a:prstGeom prst="rect">
            <a:avLst/>
          </a:prstGeom>
        </p:spPr>
      </p:pic>
      <p:pic>
        <p:nvPicPr>
          <p:cNvPr id="5" name="Picture 4">
            <a:extLst>
              <a:ext uri="{FF2B5EF4-FFF2-40B4-BE49-F238E27FC236}">
                <a16:creationId xmlns:a16="http://schemas.microsoft.com/office/drawing/2014/main" id="{35895CD9-ED57-9FDB-3416-9DF39CCAA74B}"/>
              </a:ext>
            </a:extLst>
          </p:cNvPr>
          <p:cNvPicPr>
            <a:picLocks noChangeAspect="1"/>
          </p:cNvPicPr>
          <p:nvPr/>
        </p:nvPicPr>
        <p:blipFill>
          <a:blip r:embed="rId3"/>
          <a:stretch>
            <a:fillRect/>
          </a:stretch>
        </p:blipFill>
        <p:spPr>
          <a:xfrm>
            <a:off x="5993523" y="505109"/>
            <a:ext cx="2942234" cy="2256221"/>
          </a:xfrm>
          <a:prstGeom prst="rect">
            <a:avLst/>
          </a:prstGeom>
        </p:spPr>
      </p:pic>
    </p:spTree>
    <p:extLst>
      <p:ext uri="{BB962C8B-B14F-4D97-AF65-F5344CB8AC3E}">
        <p14:creationId xmlns:p14="http://schemas.microsoft.com/office/powerpoint/2010/main" val="3480394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BC253-BADC-93F0-9B05-CE4D58A17B62}"/>
              </a:ext>
            </a:extLst>
          </p:cNvPr>
          <p:cNvSpPr>
            <a:spLocks noGrp="1"/>
          </p:cNvSpPr>
          <p:nvPr>
            <p:ph type="title"/>
          </p:nvPr>
        </p:nvSpPr>
        <p:spPr/>
        <p:txBody>
          <a:bodyPr/>
          <a:lstStyle/>
          <a:p>
            <a:r>
              <a:rPr lang="en-US" dirty="0"/>
              <a:t>Terraform</a:t>
            </a:r>
          </a:p>
        </p:txBody>
      </p:sp>
      <p:pic>
        <p:nvPicPr>
          <p:cNvPr id="4098" name="Picture 2" descr="The Terraform workflow has three steps: Write, Plan, and Apply">
            <a:extLst>
              <a:ext uri="{FF2B5EF4-FFF2-40B4-BE49-F238E27FC236}">
                <a16:creationId xmlns:a16="http://schemas.microsoft.com/office/drawing/2014/main" id="{0365B5D7-E688-D3E2-F57B-32BDF9B50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6750"/>
            <a:ext cx="4254820" cy="3701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C27243-8DB3-ABAD-11F9-B4B24C8F4BDE}"/>
              </a:ext>
            </a:extLst>
          </p:cNvPr>
          <p:cNvSpPr txBox="1"/>
          <p:nvPr/>
        </p:nvSpPr>
        <p:spPr>
          <a:xfrm>
            <a:off x="3581400" y="444319"/>
            <a:ext cx="5965671" cy="253916"/>
          </a:xfrm>
          <a:prstGeom prst="rect">
            <a:avLst/>
          </a:prstGeom>
          <a:noFill/>
        </p:spPr>
        <p:txBody>
          <a:bodyPr wrap="square">
            <a:spAutoFit/>
          </a:bodyPr>
          <a:lstStyle/>
          <a:p>
            <a:r>
              <a:rPr lang="en-US" sz="1050" dirty="0"/>
              <a:t>https://</a:t>
            </a:r>
            <a:r>
              <a:rPr lang="en-US" sz="1050" dirty="0" err="1"/>
              <a:t>developer.hashicorp.com</a:t>
            </a:r>
            <a:r>
              <a:rPr lang="en-US" sz="1050" dirty="0"/>
              <a:t>/terraform/tutorials/configuration-language/</a:t>
            </a:r>
            <a:r>
              <a:rPr lang="en-US" sz="1050" dirty="0" err="1"/>
              <a:t>resource#main-tf</a:t>
            </a:r>
            <a:endParaRPr lang="en-US" sz="1050" dirty="0"/>
          </a:p>
        </p:txBody>
      </p:sp>
      <p:pic>
        <p:nvPicPr>
          <p:cNvPr id="6" name="Picture 5">
            <a:extLst>
              <a:ext uri="{FF2B5EF4-FFF2-40B4-BE49-F238E27FC236}">
                <a16:creationId xmlns:a16="http://schemas.microsoft.com/office/drawing/2014/main" id="{6E8CAE44-F50B-B6C7-2B3F-DE00BC0B747E}"/>
              </a:ext>
            </a:extLst>
          </p:cNvPr>
          <p:cNvPicPr>
            <a:picLocks noChangeAspect="1"/>
          </p:cNvPicPr>
          <p:nvPr/>
        </p:nvPicPr>
        <p:blipFill>
          <a:blip r:embed="rId3"/>
          <a:stretch>
            <a:fillRect/>
          </a:stretch>
        </p:blipFill>
        <p:spPr>
          <a:xfrm>
            <a:off x="4572000" y="882299"/>
            <a:ext cx="3955953" cy="3486150"/>
          </a:xfrm>
          <a:prstGeom prst="rect">
            <a:avLst/>
          </a:prstGeom>
        </p:spPr>
      </p:pic>
    </p:spTree>
    <p:extLst>
      <p:ext uri="{BB962C8B-B14F-4D97-AF65-F5344CB8AC3E}">
        <p14:creationId xmlns:p14="http://schemas.microsoft.com/office/powerpoint/2010/main" val="2206891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0333FB-B910-C957-9C54-8C1E81AC104A}"/>
              </a:ext>
            </a:extLst>
          </p:cNvPr>
          <p:cNvSpPr>
            <a:spLocks noGrp="1"/>
          </p:cNvSpPr>
          <p:nvPr>
            <p:ph type="title"/>
          </p:nvPr>
        </p:nvSpPr>
        <p:spPr/>
        <p:txBody>
          <a:bodyPr/>
          <a:lstStyle/>
          <a:p>
            <a:r>
              <a:rPr lang="en-US" dirty="0"/>
              <a:t>Terraform Example</a:t>
            </a:r>
          </a:p>
        </p:txBody>
      </p:sp>
      <p:sp>
        <p:nvSpPr>
          <p:cNvPr id="5" name="TextBox 4">
            <a:extLst>
              <a:ext uri="{FF2B5EF4-FFF2-40B4-BE49-F238E27FC236}">
                <a16:creationId xmlns:a16="http://schemas.microsoft.com/office/drawing/2014/main" id="{6C89B63F-5545-9A80-E525-7A4F97595533}"/>
              </a:ext>
            </a:extLst>
          </p:cNvPr>
          <p:cNvSpPr txBox="1"/>
          <p:nvPr/>
        </p:nvSpPr>
        <p:spPr>
          <a:xfrm>
            <a:off x="266700" y="590550"/>
            <a:ext cx="8610600" cy="369332"/>
          </a:xfrm>
          <a:prstGeom prst="rect">
            <a:avLst/>
          </a:prstGeom>
          <a:noFill/>
        </p:spPr>
        <p:txBody>
          <a:bodyPr wrap="square">
            <a:spAutoFit/>
          </a:bodyPr>
          <a:lstStyle/>
          <a:p>
            <a:r>
              <a:rPr lang="en-US" dirty="0"/>
              <a:t>https://</a:t>
            </a:r>
            <a:r>
              <a:rPr lang="en-US" dirty="0" err="1"/>
              <a:t>developer.hashicorp.com</a:t>
            </a:r>
            <a:r>
              <a:rPr lang="en-US" dirty="0"/>
              <a:t>/terraform/tutorials/</a:t>
            </a:r>
            <a:r>
              <a:rPr lang="en-US" dirty="0" err="1"/>
              <a:t>aws</a:t>
            </a:r>
            <a:r>
              <a:rPr lang="en-US" dirty="0"/>
              <a:t>-get-started/</a:t>
            </a:r>
            <a:r>
              <a:rPr lang="en-US" dirty="0" err="1"/>
              <a:t>aws</a:t>
            </a:r>
            <a:r>
              <a:rPr lang="en-US" dirty="0"/>
              <a:t>-build</a:t>
            </a:r>
          </a:p>
        </p:txBody>
      </p:sp>
      <p:sp>
        <p:nvSpPr>
          <p:cNvPr id="7" name="TextBox 6">
            <a:extLst>
              <a:ext uri="{FF2B5EF4-FFF2-40B4-BE49-F238E27FC236}">
                <a16:creationId xmlns:a16="http://schemas.microsoft.com/office/drawing/2014/main" id="{71E6CE61-73DD-8E55-9825-84A1614B5D17}"/>
              </a:ext>
            </a:extLst>
          </p:cNvPr>
          <p:cNvSpPr txBox="1"/>
          <p:nvPr/>
        </p:nvSpPr>
        <p:spPr>
          <a:xfrm>
            <a:off x="266700" y="959882"/>
            <a:ext cx="7696199" cy="3808735"/>
          </a:xfrm>
          <a:prstGeom prst="rect">
            <a:avLst/>
          </a:prstGeom>
          <a:noFill/>
        </p:spPr>
        <p:txBody>
          <a:bodyPr wrap="square">
            <a:spAutoFit/>
          </a:bodyPr>
          <a:lstStyle/>
          <a:p>
            <a:r>
              <a:rPr lang="en-US" sz="1050" dirty="0"/>
              <a:t>terraform {</a:t>
            </a:r>
          </a:p>
          <a:p>
            <a:r>
              <a:rPr lang="en-US" sz="1050" dirty="0"/>
              <a:t>  </a:t>
            </a:r>
            <a:r>
              <a:rPr lang="en-US" sz="1050" dirty="0" err="1"/>
              <a:t>required_providers</a:t>
            </a:r>
            <a:r>
              <a:rPr lang="en-US" sz="1050" dirty="0"/>
              <a:t> {</a:t>
            </a:r>
          </a:p>
          <a:p>
            <a:r>
              <a:rPr lang="en-US" sz="1050" dirty="0"/>
              <a:t>    </a:t>
            </a:r>
            <a:r>
              <a:rPr lang="en-US" sz="1050" dirty="0" err="1"/>
              <a:t>aws</a:t>
            </a:r>
            <a:r>
              <a:rPr lang="en-US" sz="1050" dirty="0"/>
              <a:t> = {</a:t>
            </a:r>
          </a:p>
          <a:p>
            <a:r>
              <a:rPr lang="en-US" sz="1050" dirty="0"/>
              <a:t>      source  = "</a:t>
            </a:r>
            <a:r>
              <a:rPr lang="en-US" sz="1050" dirty="0" err="1"/>
              <a:t>hashicorp</a:t>
            </a:r>
            <a:r>
              <a:rPr lang="en-US" sz="1050" dirty="0"/>
              <a:t>/</a:t>
            </a:r>
            <a:r>
              <a:rPr lang="en-US" sz="1050" dirty="0" err="1"/>
              <a:t>aws</a:t>
            </a:r>
            <a:r>
              <a:rPr lang="en-US" sz="1050" dirty="0"/>
              <a:t>"</a:t>
            </a:r>
          </a:p>
          <a:p>
            <a:r>
              <a:rPr lang="en-US" sz="1050" dirty="0"/>
              <a:t>      version = "~&gt; 4.16"</a:t>
            </a:r>
          </a:p>
          <a:p>
            <a:r>
              <a:rPr lang="en-US" sz="1050" dirty="0"/>
              <a:t>    }</a:t>
            </a:r>
          </a:p>
          <a:p>
            <a:r>
              <a:rPr lang="en-US" sz="1050" dirty="0"/>
              <a:t>  }</a:t>
            </a:r>
          </a:p>
          <a:p>
            <a:endParaRPr lang="en-US" sz="1050" dirty="0"/>
          </a:p>
          <a:p>
            <a:r>
              <a:rPr lang="en-US" sz="1050" dirty="0"/>
              <a:t>  </a:t>
            </a:r>
            <a:r>
              <a:rPr lang="en-US" sz="1050" dirty="0" err="1"/>
              <a:t>required_version</a:t>
            </a:r>
            <a:r>
              <a:rPr lang="en-US" sz="1050" dirty="0"/>
              <a:t> = "&gt;= 1.2.0"</a:t>
            </a:r>
          </a:p>
          <a:p>
            <a:r>
              <a:rPr lang="en-US" sz="1050" dirty="0"/>
              <a:t>}</a:t>
            </a:r>
          </a:p>
          <a:p>
            <a:endParaRPr lang="en-US" sz="1050" dirty="0"/>
          </a:p>
          <a:p>
            <a:r>
              <a:rPr lang="en-US" sz="1050" dirty="0"/>
              <a:t>provider "</a:t>
            </a:r>
            <a:r>
              <a:rPr lang="en-US" sz="1050" dirty="0" err="1"/>
              <a:t>aws</a:t>
            </a:r>
            <a:r>
              <a:rPr lang="en-US" sz="1050" dirty="0"/>
              <a:t>" {</a:t>
            </a:r>
          </a:p>
          <a:p>
            <a:r>
              <a:rPr lang="en-US" sz="1050" dirty="0"/>
              <a:t>  region  = "us-west-2"</a:t>
            </a:r>
          </a:p>
          <a:p>
            <a:r>
              <a:rPr lang="en-US" sz="1050" dirty="0"/>
              <a:t>}</a:t>
            </a:r>
          </a:p>
          <a:p>
            <a:endParaRPr lang="en-US" sz="1050" dirty="0"/>
          </a:p>
          <a:p>
            <a:r>
              <a:rPr lang="en-US" sz="1050" dirty="0"/>
              <a:t>resource "</a:t>
            </a:r>
            <a:r>
              <a:rPr lang="en-US" sz="1050" dirty="0" err="1"/>
              <a:t>aws_instance</a:t>
            </a:r>
            <a:r>
              <a:rPr lang="en-US" sz="1050" dirty="0"/>
              <a:t>" "</a:t>
            </a:r>
            <a:r>
              <a:rPr lang="en-US" sz="1050" dirty="0" err="1"/>
              <a:t>app_server</a:t>
            </a:r>
            <a:r>
              <a:rPr lang="en-US" sz="1050" dirty="0"/>
              <a:t>" {</a:t>
            </a:r>
          </a:p>
          <a:p>
            <a:r>
              <a:rPr lang="en-US" sz="1050" dirty="0"/>
              <a:t>  </a:t>
            </a:r>
            <a:r>
              <a:rPr lang="en-US" sz="1050" dirty="0" err="1"/>
              <a:t>ami</a:t>
            </a:r>
            <a:r>
              <a:rPr lang="en-US" sz="1050" dirty="0"/>
              <a:t>           = "ami-830c94e3"</a:t>
            </a:r>
          </a:p>
          <a:p>
            <a:r>
              <a:rPr lang="en-US" sz="1050" dirty="0"/>
              <a:t>  </a:t>
            </a:r>
            <a:r>
              <a:rPr lang="en-US" sz="1050" dirty="0" err="1"/>
              <a:t>instance_type</a:t>
            </a:r>
            <a:r>
              <a:rPr lang="en-US" sz="1050" dirty="0"/>
              <a:t> = "t2.micro"</a:t>
            </a:r>
          </a:p>
          <a:p>
            <a:endParaRPr lang="en-US" sz="1050" dirty="0"/>
          </a:p>
          <a:p>
            <a:r>
              <a:rPr lang="en-US" sz="1050" dirty="0"/>
              <a:t>  tags = {</a:t>
            </a:r>
          </a:p>
          <a:p>
            <a:r>
              <a:rPr lang="en-US" sz="1050" dirty="0"/>
              <a:t>    Name = "</a:t>
            </a:r>
            <a:r>
              <a:rPr lang="en-US" sz="1050" dirty="0" err="1"/>
              <a:t>ExampleAppServerInstance</a:t>
            </a:r>
            <a:r>
              <a:rPr lang="en-US" sz="1050" dirty="0"/>
              <a:t>"</a:t>
            </a:r>
          </a:p>
          <a:p>
            <a:r>
              <a:rPr lang="en-US" sz="1050" dirty="0"/>
              <a:t>  }</a:t>
            </a:r>
          </a:p>
          <a:p>
            <a:r>
              <a:rPr lang="en-US" sz="1050" dirty="0"/>
              <a:t>}</a:t>
            </a:r>
          </a:p>
        </p:txBody>
      </p:sp>
      <p:pic>
        <p:nvPicPr>
          <p:cNvPr id="8" name="Picture 7">
            <a:extLst>
              <a:ext uri="{FF2B5EF4-FFF2-40B4-BE49-F238E27FC236}">
                <a16:creationId xmlns:a16="http://schemas.microsoft.com/office/drawing/2014/main" id="{5BFDDB21-4588-FE87-2969-AD4DC5E0EE45}"/>
              </a:ext>
            </a:extLst>
          </p:cNvPr>
          <p:cNvPicPr>
            <a:picLocks noChangeAspect="1"/>
          </p:cNvPicPr>
          <p:nvPr/>
        </p:nvPicPr>
        <p:blipFill>
          <a:blip r:embed="rId2"/>
          <a:stretch>
            <a:fillRect/>
          </a:stretch>
        </p:blipFill>
        <p:spPr>
          <a:xfrm>
            <a:off x="2362200" y="1018582"/>
            <a:ext cx="3056146" cy="886736"/>
          </a:xfrm>
          <a:prstGeom prst="rect">
            <a:avLst/>
          </a:prstGeom>
        </p:spPr>
      </p:pic>
      <p:pic>
        <p:nvPicPr>
          <p:cNvPr id="9" name="Picture 8">
            <a:extLst>
              <a:ext uri="{FF2B5EF4-FFF2-40B4-BE49-F238E27FC236}">
                <a16:creationId xmlns:a16="http://schemas.microsoft.com/office/drawing/2014/main" id="{B6402AFE-D0CA-BBCB-4C81-E708BA8BE41F}"/>
              </a:ext>
            </a:extLst>
          </p:cNvPr>
          <p:cNvPicPr>
            <a:picLocks noChangeAspect="1"/>
          </p:cNvPicPr>
          <p:nvPr/>
        </p:nvPicPr>
        <p:blipFill>
          <a:blip r:embed="rId3"/>
          <a:stretch>
            <a:fillRect/>
          </a:stretch>
        </p:blipFill>
        <p:spPr>
          <a:xfrm>
            <a:off x="2344332" y="2128382"/>
            <a:ext cx="3056146" cy="886736"/>
          </a:xfrm>
          <a:prstGeom prst="rect">
            <a:avLst/>
          </a:prstGeom>
        </p:spPr>
      </p:pic>
      <p:pic>
        <p:nvPicPr>
          <p:cNvPr id="10" name="Picture 9">
            <a:extLst>
              <a:ext uri="{FF2B5EF4-FFF2-40B4-BE49-F238E27FC236}">
                <a16:creationId xmlns:a16="http://schemas.microsoft.com/office/drawing/2014/main" id="{EBEC63F0-739E-E5A8-FEBF-3A03D8390A24}"/>
              </a:ext>
            </a:extLst>
          </p:cNvPr>
          <p:cNvPicPr>
            <a:picLocks noChangeAspect="1"/>
          </p:cNvPicPr>
          <p:nvPr/>
        </p:nvPicPr>
        <p:blipFill>
          <a:blip r:embed="rId4"/>
          <a:stretch>
            <a:fillRect/>
          </a:stretch>
        </p:blipFill>
        <p:spPr>
          <a:xfrm>
            <a:off x="5486400" y="1809750"/>
            <a:ext cx="3530333" cy="2267798"/>
          </a:xfrm>
          <a:prstGeom prst="rect">
            <a:avLst/>
          </a:prstGeom>
        </p:spPr>
      </p:pic>
    </p:spTree>
    <p:extLst>
      <p:ext uri="{BB962C8B-B14F-4D97-AF65-F5344CB8AC3E}">
        <p14:creationId xmlns:p14="http://schemas.microsoft.com/office/powerpoint/2010/main" val="34032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F288D-7288-65BD-015B-697014646B25}"/>
              </a:ext>
            </a:extLst>
          </p:cNvPr>
          <p:cNvPicPr>
            <a:picLocks noChangeAspect="1"/>
          </p:cNvPicPr>
          <p:nvPr/>
        </p:nvPicPr>
        <p:blipFill>
          <a:blip r:embed="rId2"/>
          <a:stretch>
            <a:fillRect/>
          </a:stretch>
        </p:blipFill>
        <p:spPr>
          <a:xfrm>
            <a:off x="186272" y="514350"/>
            <a:ext cx="8658503" cy="4039065"/>
          </a:xfrm>
          <a:prstGeom prst="rect">
            <a:avLst/>
          </a:prstGeom>
        </p:spPr>
      </p:pic>
      <p:sp>
        <p:nvSpPr>
          <p:cNvPr id="2" name="Content Placeholder 1">
            <a:extLst>
              <a:ext uri="{FF2B5EF4-FFF2-40B4-BE49-F238E27FC236}">
                <a16:creationId xmlns:a16="http://schemas.microsoft.com/office/drawing/2014/main" id="{12D085B8-1251-2DD2-6FBB-F83DC7CC4E12}"/>
              </a:ext>
            </a:extLst>
          </p:cNvPr>
          <p:cNvSpPr>
            <a:spLocks noGrp="1"/>
          </p:cNvSpPr>
          <p:nvPr>
            <p:ph idx="1"/>
          </p:nvPr>
        </p:nvSpPr>
        <p:spPr>
          <a:xfrm>
            <a:off x="3429000" y="1123950"/>
            <a:ext cx="5257800" cy="3200400"/>
          </a:xfrm>
        </p:spPr>
        <p:txBody>
          <a:bodyPr/>
          <a:lstStyle/>
          <a:p>
            <a:r>
              <a:rPr lang="en-US" dirty="0">
                <a:solidFill>
                  <a:srgbClr val="FF0000"/>
                </a:solidFill>
              </a:rPr>
              <a:t>We have “covered” most of the basic concepts.</a:t>
            </a:r>
          </a:p>
          <a:p>
            <a:r>
              <a:rPr lang="en-US" dirty="0">
                <a:solidFill>
                  <a:srgbClr val="FF0000"/>
                </a:solidFill>
              </a:rPr>
              <a:t>We should “focus” on project completion.</a:t>
            </a:r>
          </a:p>
          <a:p>
            <a:r>
              <a:rPr lang="en-US" dirty="0">
                <a:solidFill>
                  <a:srgbClr val="FF0000"/>
                </a:solidFill>
              </a:rPr>
              <a:t>I want to introduce four concepts:</a:t>
            </a:r>
          </a:p>
          <a:p>
            <a:pPr lvl="1"/>
            <a:r>
              <a:rPr lang="en-US" dirty="0" err="1">
                <a:solidFill>
                  <a:srgbClr val="FF0000"/>
                </a:solidFill>
              </a:rPr>
              <a:t>GraphQL</a:t>
            </a:r>
            <a:endParaRPr lang="en-US" dirty="0">
              <a:solidFill>
                <a:srgbClr val="FF0000"/>
              </a:solidFill>
            </a:endParaRPr>
          </a:p>
          <a:p>
            <a:pPr lvl="1"/>
            <a:r>
              <a:rPr lang="en-US" dirty="0">
                <a:solidFill>
                  <a:srgbClr val="FF0000"/>
                </a:solidFill>
              </a:rPr>
              <a:t>Middleware</a:t>
            </a:r>
          </a:p>
          <a:p>
            <a:pPr lvl="1"/>
            <a:r>
              <a:rPr lang="en-US" dirty="0">
                <a:solidFill>
                  <a:srgbClr val="FF0000"/>
                </a:solidFill>
              </a:rPr>
              <a:t>CI/CD</a:t>
            </a:r>
          </a:p>
          <a:p>
            <a:pPr lvl="1"/>
            <a:r>
              <a:rPr lang="en-US" dirty="0">
                <a:solidFill>
                  <a:srgbClr val="FF0000"/>
                </a:solidFill>
              </a:rPr>
              <a:t>Infrastructure as Code</a:t>
            </a:r>
          </a:p>
          <a:p>
            <a:r>
              <a:rPr lang="en-US" dirty="0">
                <a:solidFill>
                  <a:srgbClr val="FF0000"/>
                </a:solidFill>
              </a:rPr>
              <a:t>Have your projects do something very simple.</a:t>
            </a:r>
          </a:p>
        </p:txBody>
      </p:sp>
      <p:sp>
        <p:nvSpPr>
          <p:cNvPr id="3" name="Title 2">
            <a:extLst>
              <a:ext uri="{FF2B5EF4-FFF2-40B4-BE49-F238E27FC236}">
                <a16:creationId xmlns:a16="http://schemas.microsoft.com/office/drawing/2014/main" id="{64FFD4F4-289B-0700-D90A-CD43670F09A9}"/>
              </a:ext>
            </a:extLst>
          </p:cNvPr>
          <p:cNvSpPr>
            <a:spLocks noGrp="1"/>
          </p:cNvSpPr>
          <p:nvPr>
            <p:ph type="title"/>
          </p:nvPr>
        </p:nvSpPr>
        <p:spPr/>
        <p:txBody>
          <a:bodyPr/>
          <a:lstStyle/>
          <a:p>
            <a:r>
              <a:rPr lang="en-US" dirty="0"/>
              <a:t>Status</a:t>
            </a:r>
          </a:p>
        </p:txBody>
      </p:sp>
    </p:spTree>
    <p:extLst>
      <p:ext uri="{BB962C8B-B14F-4D97-AF65-F5344CB8AC3E}">
        <p14:creationId xmlns:p14="http://schemas.microsoft.com/office/powerpoint/2010/main" val="177848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err="1">
                <a:solidFill>
                  <a:schemeClr val="bg1"/>
                </a:solidFill>
              </a:rPr>
              <a:t>GraphQL</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Lecture 10: Design Patters, DynamoDB, Composition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38935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FF466-C2FA-41B9-6CBF-7A6A33BEC5D6}"/>
              </a:ext>
            </a:extLst>
          </p:cNvPr>
          <p:cNvSpPr>
            <a:spLocks noGrp="1"/>
          </p:cNvSpPr>
          <p:nvPr>
            <p:ph type="title"/>
          </p:nvPr>
        </p:nvSpPr>
        <p:spPr/>
        <p:txBody>
          <a:bodyPr/>
          <a:lstStyle/>
          <a:p>
            <a:r>
              <a:rPr lang="en-US" dirty="0"/>
              <a:t>Overview</a:t>
            </a:r>
          </a:p>
        </p:txBody>
      </p:sp>
      <p:pic>
        <p:nvPicPr>
          <p:cNvPr id="1026" name="Picture 2" descr="OpenAPI Docs - BlackSheep">
            <a:extLst>
              <a:ext uri="{FF2B5EF4-FFF2-40B4-BE49-F238E27FC236}">
                <a16:creationId xmlns:a16="http://schemas.microsoft.com/office/drawing/2014/main" id="{432B653B-B68E-CFDC-6B6A-69C9864A5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34329"/>
            <a:ext cx="2487462" cy="18320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97AA78D9-4C73-CA5B-07C0-49A39EDD11C5}"/>
              </a:ext>
            </a:extLst>
          </p:cNvPr>
          <p:cNvSpPr/>
          <p:nvPr/>
        </p:nvSpPr>
        <p:spPr>
          <a:xfrm>
            <a:off x="3776472" y="977527"/>
            <a:ext cx="795528" cy="685800"/>
          </a:xfrm>
          <a:prstGeom prst="hexagon">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Client</a:t>
            </a:r>
          </a:p>
        </p:txBody>
      </p:sp>
      <p:cxnSp>
        <p:nvCxnSpPr>
          <p:cNvPr id="6" name="Straight Arrow Connector 5">
            <a:extLst>
              <a:ext uri="{FF2B5EF4-FFF2-40B4-BE49-F238E27FC236}">
                <a16:creationId xmlns:a16="http://schemas.microsoft.com/office/drawing/2014/main" id="{DFAB7CA4-68A8-5835-1D65-08288DEF82AC}"/>
              </a:ext>
            </a:extLst>
          </p:cNvPr>
          <p:cNvCxnSpPr/>
          <p:nvPr/>
        </p:nvCxnSpPr>
        <p:spPr>
          <a:xfrm flipH="1">
            <a:off x="4505884" y="1123950"/>
            <a:ext cx="1361516" cy="0"/>
          </a:xfrm>
          <a:prstGeom prst="straightConnector1">
            <a:avLst/>
          </a:prstGeom>
          <a:ln w="381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89B90EF-8971-551F-9A0B-C00906A1DF7C}"/>
              </a:ext>
            </a:extLst>
          </p:cNvPr>
          <p:cNvCxnSpPr/>
          <p:nvPr/>
        </p:nvCxnSpPr>
        <p:spPr>
          <a:xfrm flipH="1">
            <a:off x="4505884" y="1504950"/>
            <a:ext cx="1361516" cy="0"/>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2553A90-9997-FB0A-41C6-F9DF6E42663E}"/>
              </a:ext>
            </a:extLst>
          </p:cNvPr>
          <p:cNvSpPr txBox="1"/>
          <p:nvPr/>
        </p:nvSpPr>
        <p:spPr>
          <a:xfrm>
            <a:off x="4645093" y="820746"/>
            <a:ext cx="1089594" cy="307777"/>
          </a:xfrm>
          <a:prstGeom prst="rect">
            <a:avLst/>
          </a:prstGeom>
          <a:noFill/>
        </p:spPr>
        <p:txBody>
          <a:bodyPr wrap="none" rtlCol="0">
            <a:spAutoFit/>
          </a:bodyPr>
          <a:lstStyle/>
          <a:p>
            <a:r>
              <a:rPr lang="en-US" sz="1400" dirty="0"/>
              <a:t>Discover API</a:t>
            </a:r>
          </a:p>
        </p:txBody>
      </p:sp>
      <p:sp>
        <p:nvSpPr>
          <p:cNvPr id="9" name="TextBox 8">
            <a:extLst>
              <a:ext uri="{FF2B5EF4-FFF2-40B4-BE49-F238E27FC236}">
                <a16:creationId xmlns:a16="http://schemas.microsoft.com/office/drawing/2014/main" id="{229B8F12-73A0-45CE-4671-F82A823221EE}"/>
              </a:ext>
            </a:extLst>
          </p:cNvPr>
          <p:cNvSpPr txBox="1"/>
          <p:nvPr/>
        </p:nvSpPr>
        <p:spPr>
          <a:xfrm>
            <a:off x="4815388" y="1233480"/>
            <a:ext cx="742511" cy="307777"/>
          </a:xfrm>
          <a:prstGeom prst="rect">
            <a:avLst/>
          </a:prstGeom>
          <a:noFill/>
        </p:spPr>
        <p:txBody>
          <a:bodyPr wrap="none" rtlCol="0">
            <a:spAutoFit/>
          </a:bodyPr>
          <a:lstStyle/>
          <a:p>
            <a:r>
              <a:rPr lang="en-US" sz="1400" dirty="0"/>
              <a:t>Use API</a:t>
            </a:r>
          </a:p>
        </p:txBody>
      </p:sp>
      <p:pic>
        <p:nvPicPr>
          <p:cNvPr id="1028" name="Picture 4" descr="GraphQL - Wikipedia">
            <a:extLst>
              <a:ext uri="{FF2B5EF4-FFF2-40B4-BE49-F238E27FC236}">
                <a16:creationId xmlns:a16="http://schemas.microsoft.com/office/drawing/2014/main" id="{E82AC9CC-9FA8-B5FE-2E61-11B359B28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609851"/>
            <a:ext cx="1733549" cy="17335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F08067-B157-3AC0-845A-B5A354E9F054}"/>
              </a:ext>
            </a:extLst>
          </p:cNvPr>
          <p:cNvSpPr txBox="1"/>
          <p:nvPr/>
        </p:nvSpPr>
        <p:spPr>
          <a:xfrm>
            <a:off x="7162800" y="575155"/>
            <a:ext cx="819712" cy="307777"/>
          </a:xfrm>
          <a:prstGeom prst="rect">
            <a:avLst/>
          </a:prstGeom>
          <a:noFill/>
        </p:spPr>
        <p:txBody>
          <a:bodyPr wrap="none" rtlCol="0">
            <a:spAutoFit/>
          </a:bodyPr>
          <a:lstStyle/>
          <a:p>
            <a:r>
              <a:rPr lang="en-US" sz="1400" dirty="0"/>
              <a:t>REST API</a:t>
            </a:r>
          </a:p>
        </p:txBody>
      </p:sp>
      <p:sp>
        <p:nvSpPr>
          <p:cNvPr id="11" name="TextBox 10">
            <a:extLst>
              <a:ext uri="{FF2B5EF4-FFF2-40B4-BE49-F238E27FC236}">
                <a16:creationId xmlns:a16="http://schemas.microsoft.com/office/drawing/2014/main" id="{76427F72-6F3F-6BEC-7E61-9F59BA0CF1F1}"/>
              </a:ext>
            </a:extLst>
          </p:cNvPr>
          <p:cNvSpPr txBox="1"/>
          <p:nvPr/>
        </p:nvSpPr>
        <p:spPr>
          <a:xfrm>
            <a:off x="7829549" y="2876551"/>
            <a:ext cx="853760" cy="523220"/>
          </a:xfrm>
          <a:prstGeom prst="rect">
            <a:avLst/>
          </a:prstGeom>
          <a:noFill/>
        </p:spPr>
        <p:txBody>
          <a:bodyPr wrap="none" rtlCol="0">
            <a:spAutoFit/>
          </a:bodyPr>
          <a:lstStyle/>
          <a:p>
            <a:r>
              <a:rPr lang="en-US" sz="1400" dirty="0"/>
              <a:t>Resource</a:t>
            </a:r>
            <a:br>
              <a:rPr lang="en-US" sz="1400" dirty="0"/>
            </a:br>
            <a:r>
              <a:rPr lang="en-US" sz="1400" dirty="0"/>
              <a:t>Graph</a:t>
            </a:r>
          </a:p>
        </p:txBody>
      </p:sp>
      <p:sp>
        <p:nvSpPr>
          <p:cNvPr id="12" name="Hexagon 11">
            <a:extLst>
              <a:ext uri="{FF2B5EF4-FFF2-40B4-BE49-F238E27FC236}">
                <a16:creationId xmlns:a16="http://schemas.microsoft.com/office/drawing/2014/main" id="{E46F5148-32AC-50BB-FB0E-074DDDF19598}"/>
              </a:ext>
            </a:extLst>
          </p:cNvPr>
          <p:cNvSpPr/>
          <p:nvPr/>
        </p:nvSpPr>
        <p:spPr>
          <a:xfrm>
            <a:off x="3776472" y="3133724"/>
            <a:ext cx="795528" cy="685800"/>
          </a:xfrm>
          <a:prstGeom prst="hexagon">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Client</a:t>
            </a:r>
          </a:p>
        </p:txBody>
      </p:sp>
      <p:cxnSp>
        <p:nvCxnSpPr>
          <p:cNvPr id="13" name="Straight Arrow Connector 12">
            <a:extLst>
              <a:ext uri="{FF2B5EF4-FFF2-40B4-BE49-F238E27FC236}">
                <a16:creationId xmlns:a16="http://schemas.microsoft.com/office/drawing/2014/main" id="{50CA0C62-30A7-A9AE-8795-BB813018A30A}"/>
              </a:ext>
            </a:extLst>
          </p:cNvPr>
          <p:cNvCxnSpPr/>
          <p:nvPr/>
        </p:nvCxnSpPr>
        <p:spPr>
          <a:xfrm flipH="1">
            <a:off x="4629915" y="3257550"/>
            <a:ext cx="1361516" cy="0"/>
          </a:xfrm>
          <a:prstGeom prst="straightConnector1">
            <a:avLst/>
          </a:prstGeom>
          <a:ln w="38100">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FE14787-17E6-D7C4-634A-B7D5DDDC269F}"/>
              </a:ext>
            </a:extLst>
          </p:cNvPr>
          <p:cNvCxnSpPr/>
          <p:nvPr/>
        </p:nvCxnSpPr>
        <p:spPr>
          <a:xfrm flipH="1">
            <a:off x="4629915" y="3638550"/>
            <a:ext cx="1361516" cy="0"/>
          </a:xfrm>
          <a:prstGeom prst="straightConnector1">
            <a:avLst/>
          </a:prstGeom>
          <a:ln w="38100">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F7E74F0-392C-B9C9-1457-7478623DDAFF}"/>
              </a:ext>
            </a:extLst>
          </p:cNvPr>
          <p:cNvSpPr txBox="1"/>
          <p:nvPr/>
        </p:nvSpPr>
        <p:spPr>
          <a:xfrm>
            <a:off x="4609089" y="2949774"/>
            <a:ext cx="1418209" cy="307777"/>
          </a:xfrm>
          <a:prstGeom prst="rect">
            <a:avLst/>
          </a:prstGeom>
          <a:noFill/>
        </p:spPr>
        <p:txBody>
          <a:bodyPr wrap="none" rtlCol="0">
            <a:spAutoFit/>
          </a:bodyPr>
          <a:lstStyle/>
          <a:p>
            <a:r>
              <a:rPr lang="en-US" sz="1400" dirty="0"/>
              <a:t>Discover Schema</a:t>
            </a:r>
          </a:p>
        </p:txBody>
      </p:sp>
      <p:sp>
        <p:nvSpPr>
          <p:cNvPr id="16" name="TextBox 15">
            <a:extLst>
              <a:ext uri="{FF2B5EF4-FFF2-40B4-BE49-F238E27FC236}">
                <a16:creationId xmlns:a16="http://schemas.microsoft.com/office/drawing/2014/main" id="{EAEB96E3-E88E-AEE7-8679-F5EA4D0003F7}"/>
              </a:ext>
            </a:extLst>
          </p:cNvPr>
          <p:cNvSpPr txBox="1"/>
          <p:nvPr/>
        </p:nvSpPr>
        <p:spPr>
          <a:xfrm>
            <a:off x="4949228" y="3714750"/>
            <a:ext cx="722890" cy="738664"/>
          </a:xfrm>
          <a:prstGeom prst="rect">
            <a:avLst/>
          </a:prstGeom>
          <a:noFill/>
        </p:spPr>
        <p:txBody>
          <a:bodyPr wrap="none" rtlCol="0">
            <a:spAutoFit/>
          </a:bodyPr>
          <a:lstStyle/>
          <a:p>
            <a:pPr algn="ctr"/>
            <a:r>
              <a:rPr lang="en-US" sz="1400" dirty="0"/>
              <a:t>Query</a:t>
            </a:r>
            <a:br>
              <a:rPr lang="en-US" sz="1400" dirty="0"/>
            </a:br>
            <a:r>
              <a:rPr lang="en-US" sz="1400" dirty="0"/>
              <a:t>Update</a:t>
            </a:r>
            <a:br>
              <a:rPr lang="en-US" sz="1400" dirty="0"/>
            </a:br>
            <a:r>
              <a:rPr lang="en-US" sz="1400" dirty="0"/>
              <a:t>Data</a:t>
            </a:r>
          </a:p>
        </p:txBody>
      </p:sp>
      <p:sp>
        <p:nvSpPr>
          <p:cNvPr id="20" name="Content Placeholder 1">
            <a:extLst>
              <a:ext uri="{FF2B5EF4-FFF2-40B4-BE49-F238E27FC236}">
                <a16:creationId xmlns:a16="http://schemas.microsoft.com/office/drawing/2014/main" id="{8C44BC39-C6EC-192A-F901-08775E86DAC6}"/>
              </a:ext>
            </a:extLst>
          </p:cNvPr>
          <p:cNvSpPr txBox="1">
            <a:spLocks/>
          </p:cNvSpPr>
          <p:nvPr/>
        </p:nvSpPr>
        <p:spPr>
          <a:xfrm>
            <a:off x="138121" y="527050"/>
            <a:ext cx="3484267" cy="3816350"/>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00" dirty="0"/>
              <a:t>REST</a:t>
            </a:r>
          </a:p>
          <a:p>
            <a:pPr lvl="1">
              <a:spcBef>
                <a:spcPts val="0"/>
              </a:spcBef>
            </a:pPr>
            <a:r>
              <a:rPr lang="en-US" sz="1600" dirty="0"/>
              <a:t>Serves document API</a:t>
            </a:r>
          </a:p>
          <a:p>
            <a:pPr lvl="1">
              <a:spcBef>
                <a:spcPts val="0"/>
              </a:spcBef>
            </a:pPr>
            <a:r>
              <a:rPr lang="en-US" sz="1600" dirty="0"/>
              <a:t>Client uses documented paths, methods, …</a:t>
            </a:r>
          </a:p>
          <a:p>
            <a:pPr lvl="1">
              <a:spcBef>
                <a:spcPts val="0"/>
              </a:spcBef>
            </a:pPr>
            <a:r>
              <a:rPr lang="en-US" sz="1600" dirty="0"/>
              <a:t>Resources (Data) are like a</a:t>
            </a:r>
            <a:br>
              <a:rPr lang="en-US" sz="1600" dirty="0"/>
            </a:br>
            <a:r>
              <a:rPr lang="en-US" sz="1600" dirty="0"/>
              <a:t>HTML document.</a:t>
            </a:r>
          </a:p>
          <a:p>
            <a:pPr lvl="1">
              <a:spcBef>
                <a:spcPts val="0"/>
              </a:spcBef>
            </a:pPr>
            <a:endParaRPr lang="en-US" sz="1600" dirty="0"/>
          </a:p>
          <a:p>
            <a:pPr lvl="1">
              <a:spcBef>
                <a:spcPts val="0"/>
              </a:spcBef>
            </a:pPr>
            <a:endParaRPr lang="en-US" sz="1600" dirty="0"/>
          </a:p>
          <a:p>
            <a:pPr lvl="1">
              <a:spcBef>
                <a:spcPts val="0"/>
              </a:spcBef>
            </a:pPr>
            <a:endParaRPr lang="en-US" sz="1600" dirty="0"/>
          </a:p>
          <a:p>
            <a:pPr>
              <a:spcBef>
                <a:spcPts val="0"/>
              </a:spcBef>
            </a:pPr>
            <a:r>
              <a:rPr lang="en-US" sz="1800" dirty="0" err="1"/>
              <a:t>GraphQL</a:t>
            </a:r>
            <a:endParaRPr lang="en-US" sz="1800" dirty="0"/>
          </a:p>
          <a:p>
            <a:pPr lvl="1">
              <a:spcBef>
                <a:spcPts val="0"/>
              </a:spcBef>
            </a:pPr>
            <a:r>
              <a:rPr lang="en-US" sz="1600" dirty="0"/>
              <a:t>Service documents resource model/schema</a:t>
            </a:r>
          </a:p>
          <a:p>
            <a:pPr lvl="1">
              <a:spcBef>
                <a:spcPts val="0"/>
              </a:spcBef>
            </a:pPr>
            <a:r>
              <a:rPr lang="en-US" sz="1600" dirty="0"/>
              <a:t>Client uses queries and updates (mutations).</a:t>
            </a:r>
          </a:p>
          <a:p>
            <a:pPr lvl="1">
              <a:spcBef>
                <a:spcPts val="0"/>
              </a:spcBef>
            </a:pPr>
            <a:r>
              <a:rPr lang="en-US" sz="1600" dirty="0"/>
              <a:t>Resources are like a (graph)</a:t>
            </a:r>
            <a:br>
              <a:rPr lang="en-US" sz="1600" dirty="0"/>
            </a:br>
            <a:r>
              <a:rPr lang="en-US" sz="1600" dirty="0"/>
              <a:t>database.</a:t>
            </a:r>
          </a:p>
          <a:p>
            <a:pPr>
              <a:spcBef>
                <a:spcPts val="0"/>
              </a:spcBef>
            </a:pPr>
            <a:endParaRPr lang="en-US" sz="1800" dirty="0"/>
          </a:p>
        </p:txBody>
      </p:sp>
    </p:spTree>
    <p:extLst>
      <p:ext uri="{BB962C8B-B14F-4D97-AF65-F5344CB8AC3E}">
        <p14:creationId xmlns:p14="http://schemas.microsoft.com/office/powerpoint/2010/main" val="117077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033A2-6553-EE28-D99A-1E110D94629B}"/>
              </a:ext>
            </a:extLst>
          </p:cNvPr>
          <p:cNvSpPr>
            <a:spLocks noGrp="1"/>
          </p:cNvSpPr>
          <p:nvPr>
            <p:ph type="title"/>
          </p:nvPr>
        </p:nvSpPr>
        <p:spPr/>
        <p:txBody>
          <a:bodyPr/>
          <a:lstStyle/>
          <a:p>
            <a:r>
              <a:rPr lang="en-US" dirty="0"/>
              <a:t>REST vs </a:t>
            </a:r>
            <a:r>
              <a:rPr lang="en-US" dirty="0" err="1"/>
              <a:t>GraphQL</a:t>
            </a:r>
            <a:r>
              <a:rPr lang="en-US" dirty="0"/>
              <a:t> </a:t>
            </a:r>
            <a:r>
              <a:rPr lang="en-US" sz="1400" dirty="0"/>
              <a:t>(https://</a:t>
            </a:r>
            <a:r>
              <a:rPr lang="en-US" sz="1400" dirty="0" err="1"/>
              <a:t>www.howtographql.com</a:t>
            </a:r>
            <a:r>
              <a:rPr lang="en-US" sz="1400" dirty="0"/>
              <a:t>/basics/1-graphql-is-the-better-rest/)</a:t>
            </a:r>
            <a:endParaRPr lang="en-US" dirty="0"/>
          </a:p>
        </p:txBody>
      </p:sp>
      <p:pic>
        <p:nvPicPr>
          <p:cNvPr id="4" name="Picture 3">
            <a:extLst>
              <a:ext uri="{FF2B5EF4-FFF2-40B4-BE49-F238E27FC236}">
                <a16:creationId xmlns:a16="http://schemas.microsoft.com/office/drawing/2014/main" id="{49A51D20-37A7-73A7-F61B-1C844E70BD51}"/>
              </a:ext>
            </a:extLst>
          </p:cNvPr>
          <p:cNvPicPr>
            <a:picLocks noChangeAspect="1"/>
          </p:cNvPicPr>
          <p:nvPr/>
        </p:nvPicPr>
        <p:blipFill>
          <a:blip r:embed="rId2"/>
          <a:stretch>
            <a:fillRect/>
          </a:stretch>
        </p:blipFill>
        <p:spPr>
          <a:xfrm>
            <a:off x="142753" y="867535"/>
            <a:ext cx="3865657" cy="3638550"/>
          </a:xfrm>
          <a:prstGeom prst="rect">
            <a:avLst/>
          </a:prstGeom>
          <a:ln>
            <a:solidFill>
              <a:schemeClr val="tx1"/>
            </a:solidFill>
          </a:ln>
        </p:spPr>
      </p:pic>
      <p:pic>
        <p:nvPicPr>
          <p:cNvPr id="5" name="Picture 4">
            <a:extLst>
              <a:ext uri="{FF2B5EF4-FFF2-40B4-BE49-F238E27FC236}">
                <a16:creationId xmlns:a16="http://schemas.microsoft.com/office/drawing/2014/main" id="{BA445DA4-5BEC-92D2-F6AD-0641374EEC0E}"/>
              </a:ext>
            </a:extLst>
          </p:cNvPr>
          <p:cNvPicPr>
            <a:picLocks noChangeAspect="1"/>
          </p:cNvPicPr>
          <p:nvPr/>
        </p:nvPicPr>
        <p:blipFill>
          <a:blip r:embed="rId3"/>
          <a:stretch>
            <a:fillRect/>
          </a:stretch>
        </p:blipFill>
        <p:spPr>
          <a:xfrm>
            <a:off x="4366326" y="1058035"/>
            <a:ext cx="4409543" cy="3257550"/>
          </a:xfrm>
          <a:prstGeom prst="rect">
            <a:avLst/>
          </a:prstGeom>
          <a:ln>
            <a:solidFill>
              <a:schemeClr val="tx1"/>
            </a:solidFill>
          </a:ln>
        </p:spPr>
      </p:pic>
      <p:sp>
        <p:nvSpPr>
          <p:cNvPr id="6" name="TextBox 5">
            <a:extLst>
              <a:ext uri="{FF2B5EF4-FFF2-40B4-BE49-F238E27FC236}">
                <a16:creationId xmlns:a16="http://schemas.microsoft.com/office/drawing/2014/main" id="{902234B6-ECD8-9B18-C20C-23CB29333085}"/>
              </a:ext>
            </a:extLst>
          </p:cNvPr>
          <p:cNvSpPr txBox="1"/>
          <p:nvPr/>
        </p:nvSpPr>
        <p:spPr>
          <a:xfrm>
            <a:off x="726628" y="465965"/>
            <a:ext cx="7430239" cy="338554"/>
          </a:xfrm>
          <a:prstGeom prst="rect">
            <a:avLst/>
          </a:prstGeom>
          <a:noFill/>
        </p:spPr>
        <p:txBody>
          <a:bodyPr wrap="none" rtlCol="0">
            <a:spAutoFit/>
          </a:bodyPr>
          <a:lstStyle/>
          <a:p>
            <a:r>
              <a:rPr lang="en-US" sz="1600" dirty="0"/>
              <a:t>Consider getting summary info from /users/{id}, /users/{id}/posts, /users/{id}/followers</a:t>
            </a:r>
          </a:p>
        </p:txBody>
      </p:sp>
    </p:spTree>
    <p:extLst>
      <p:ext uri="{BB962C8B-B14F-4D97-AF65-F5344CB8AC3E}">
        <p14:creationId xmlns:p14="http://schemas.microsoft.com/office/powerpoint/2010/main" val="243544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BFEE23-6972-BF32-B430-B64BC334C617}"/>
              </a:ext>
            </a:extLst>
          </p:cNvPr>
          <p:cNvSpPr>
            <a:spLocks noGrp="1"/>
          </p:cNvSpPr>
          <p:nvPr>
            <p:ph type="title"/>
          </p:nvPr>
        </p:nvSpPr>
        <p:spPr/>
        <p:txBody>
          <a:bodyPr/>
          <a:lstStyle/>
          <a:p>
            <a:r>
              <a:rPr lang="en-US" dirty="0"/>
              <a:t>Some </a:t>
            </a:r>
            <a:r>
              <a:rPr lang="en-US" dirty="0" err="1"/>
              <a:t>GraphQL</a:t>
            </a:r>
            <a:r>
              <a:rPr lang="en-US" dirty="0"/>
              <a:t> Concepts </a:t>
            </a:r>
            <a:r>
              <a:rPr lang="en-US" sz="1100" dirty="0"/>
              <a:t>(https://</a:t>
            </a:r>
            <a:r>
              <a:rPr lang="en-US" sz="1100" dirty="0" err="1"/>
              <a:t>www.peerislands.io</a:t>
            </a:r>
            <a:r>
              <a:rPr lang="en-US" sz="1100" dirty="0"/>
              <a:t>/how-to-use-</a:t>
            </a:r>
            <a:r>
              <a:rPr lang="en-US" sz="1100" dirty="0" err="1"/>
              <a:t>graphql</a:t>
            </a:r>
            <a:r>
              <a:rPr lang="en-US" sz="1100" dirty="0"/>
              <a:t>-to-build-</a:t>
            </a:r>
            <a:r>
              <a:rPr lang="en-US" sz="1100" dirty="0" err="1"/>
              <a:t>bffs</a:t>
            </a:r>
            <a:r>
              <a:rPr lang="en-US" sz="1350" dirty="0"/>
              <a:t>/)</a:t>
            </a:r>
            <a:endParaRPr lang="en-US" dirty="0"/>
          </a:p>
        </p:txBody>
      </p:sp>
      <p:sp>
        <p:nvSpPr>
          <p:cNvPr id="2" name="Slide Number Placeholder 1">
            <a:extLst>
              <a:ext uri="{FF2B5EF4-FFF2-40B4-BE49-F238E27FC236}">
                <a16:creationId xmlns:a16="http://schemas.microsoft.com/office/drawing/2014/main" id="{3B0B80AB-BDA5-82DF-7B75-65A2B2FEA5A0}"/>
              </a:ext>
            </a:extLst>
          </p:cNvPr>
          <p:cNvSpPr>
            <a:spLocks noGrp="1"/>
          </p:cNvSpPr>
          <p:nvPr>
            <p:ph type="sldNum" sz="quarter" idx="4294967295"/>
          </p:nvPr>
        </p:nvSpPr>
        <p:spPr>
          <a:xfrm>
            <a:off x="0" y="0"/>
            <a:ext cx="0" cy="0"/>
          </a:xfrm>
        </p:spPr>
        <p:txBody>
          <a:bodyPr/>
          <a:lstStyle/>
          <a:p>
            <a:fld id="{F0D23093-2AB0-F74C-B865-1A12A15B650E}" type="slidenum">
              <a:rPr lang="en-US" smtClean="0"/>
              <a:pPr/>
              <a:t>7</a:t>
            </a:fld>
            <a:endParaRPr lang="en-US"/>
          </a:p>
        </p:txBody>
      </p:sp>
      <p:pic>
        <p:nvPicPr>
          <p:cNvPr id="4098" name="Picture 2">
            <a:extLst>
              <a:ext uri="{FF2B5EF4-FFF2-40B4-BE49-F238E27FC236}">
                <a16:creationId xmlns:a16="http://schemas.microsoft.com/office/drawing/2014/main" id="{D8E41A95-7684-2A47-48CF-CDC119CB8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51" y="803366"/>
            <a:ext cx="8498027" cy="376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3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D3D928-14B9-5F64-AA9C-877B06642285}"/>
              </a:ext>
            </a:extLst>
          </p:cNvPr>
          <p:cNvSpPr>
            <a:spLocks noGrp="1"/>
          </p:cNvSpPr>
          <p:nvPr>
            <p:ph idx="1"/>
          </p:nvPr>
        </p:nvSpPr>
        <p:spPr/>
        <p:txBody>
          <a:bodyPr>
            <a:normAutofit fontScale="92500" lnSpcReduction="10000"/>
          </a:bodyPr>
          <a:lstStyle/>
          <a:p>
            <a:r>
              <a:rPr lang="en-US" dirty="0"/>
              <a:t>Some resources:</a:t>
            </a:r>
          </a:p>
          <a:p>
            <a:pPr lvl="1"/>
            <a:r>
              <a:rPr lang="en-US" dirty="0"/>
              <a:t>A good, online playground with data: </a:t>
            </a:r>
            <a:r>
              <a:rPr lang="en-US" dirty="0">
                <a:hlinkClick r:id="rId2"/>
              </a:rPr>
              <a:t>https://andybek.com/gql-nba</a:t>
            </a:r>
            <a:endParaRPr lang="en-US" dirty="0"/>
          </a:p>
          <a:p>
            <a:pPr lvl="1"/>
            <a:r>
              <a:rPr lang="en-US" dirty="0"/>
              <a:t>The Python </a:t>
            </a:r>
            <a:r>
              <a:rPr lang="en-US" dirty="0" err="1"/>
              <a:t>GraphQL</a:t>
            </a:r>
            <a:r>
              <a:rPr lang="en-US" dirty="0"/>
              <a:t> community on GitHub (</a:t>
            </a:r>
            <a:r>
              <a:rPr lang="en-US" dirty="0">
                <a:hlinkClick r:id="rId3"/>
              </a:rPr>
              <a:t>https://github.com/graphql-python</a:t>
            </a:r>
            <a:r>
              <a:rPr lang="en-US" dirty="0"/>
              <a:t>)</a:t>
            </a:r>
          </a:p>
          <a:p>
            <a:pPr lvl="1"/>
            <a:r>
              <a:rPr lang="en-US" dirty="0"/>
              <a:t>Go on GitHub (</a:t>
            </a:r>
            <a:r>
              <a:rPr lang="en-US" dirty="0">
                <a:hlinkClick r:id="rId4"/>
              </a:rPr>
              <a:t>https://github.com/topics/graphql?l=go</a:t>
            </a:r>
            <a:r>
              <a:rPr lang="en-US" dirty="0"/>
              <a:t>)</a:t>
            </a:r>
          </a:p>
          <a:p>
            <a:pPr lvl="1"/>
            <a:endParaRPr lang="en-US" dirty="0"/>
          </a:p>
          <a:p>
            <a:r>
              <a:rPr lang="en-US" dirty="0"/>
              <a:t>This lecture uses Python and Graphene</a:t>
            </a:r>
          </a:p>
          <a:p>
            <a:pPr lvl="1"/>
            <a:r>
              <a:rPr lang="en-US" dirty="0">
                <a:hlinkClick r:id="rId5"/>
              </a:rPr>
              <a:t>https://docs.graphene-python.org/en/latest/quickstart/</a:t>
            </a:r>
            <a:endParaRPr lang="en-US" dirty="0"/>
          </a:p>
          <a:p>
            <a:pPr lvl="1"/>
            <a:r>
              <a:rPr lang="en-US" dirty="0" err="1"/>
              <a:t>FastAPI</a:t>
            </a:r>
            <a:r>
              <a:rPr lang="en-US" dirty="0"/>
              <a:t> and </a:t>
            </a:r>
            <a:r>
              <a:rPr lang="en-US" dirty="0" err="1"/>
              <a:t>GraphQL</a:t>
            </a:r>
            <a:r>
              <a:rPr lang="en-US" dirty="0"/>
              <a:t> example:</a:t>
            </a:r>
          </a:p>
          <a:p>
            <a:pPr lvl="2"/>
            <a:r>
              <a:rPr lang="en-US" dirty="0">
                <a:hlinkClick r:id="rId6"/>
              </a:rPr>
              <a:t>https://github.com/danieldanuega/fastapi-graphql</a:t>
            </a:r>
            <a:endParaRPr lang="en-US" dirty="0"/>
          </a:p>
          <a:p>
            <a:pPr lvl="2"/>
            <a:r>
              <a:rPr lang="en-US" dirty="0"/>
              <a:t>Created a GitHub project from template.</a:t>
            </a:r>
          </a:p>
          <a:p>
            <a:pPr lvl="3"/>
            <a:r>
              <a:rPr lang="en-US" dirty="0"/>
              <a:t>Search tag on my hard drive is “#fastapi-graphql-1”</a:t>
            </a:r>
          </a:p>
          <a:p>
            <a:pPr lvl="3"/>
            <a:r>
              <a:rPr lang="en-US" dirty="0"/>
              <a:t>On GitHub: </a:t>
            </a:r>
            <a:r>
              <a:rPr lang="en-US" dirty="0">
                <a:hlinkClick r:id="rId7"/>
              </a:rPr>
              <a:t>https://github.com/donald-f-ferguson/fastapi-graphql-example.git</a:t>
            </a:r>
            <a:r>
              <a:rPr lang="en-US" dirty="0"/>
              <a:t>); used Docker compose version.</a:t>
            </a:r>
          </a:p>
          <a:p>
            <a:pPr lvl="2"/>
            <a:r>
              <a:rPr lang="en-US" dirty="0"/>
              <a:t>Created a </a:t>
            </a:r>
            <a:r>
              <a:rPr lang="en-US" dirty="0" err="1"/>
              <a:t>Codespace</a:t>
            </a:r>
            <a:r>
              <a:rPr lang="en-US" dirty="0"/>
              <a:t> from the templates.</a:t>
            </a:r>
          </a:p>
        </p:txBody>
      </p:sp>
      <p:sp>
        <p:nvSpPr>
          <p:cNvPr id="4" name="Title 3">
            <a:extLst>
              <a:ext uri="{FF2B5EF4-FFF2-40B4-BE49-F238E27FC236}">
                <a16:creationId xmlns:a16="http://schemas.microsoft.com/office/drawing/2014/main" id="{71DCE492-FC45-1417-7464-94997F4C3288}"/>
              </a:ext>
            </a:extLst>
          </p:cNvPr>
          <p:cNvSpPr>
            <a:spLocks noGrp="1"/>
          </p:cNvSpPr>
          <p:nvPr>
            <p:ph type="title"/>
          </p:nvPr>
        </p:nvSpPr>
        <p:spPr/>
        <p:txBody>
          <a:bodyPr/>
          <a:lstStyle/>
          <a:p>
            <a:r>
              <a:rPr lang="en-US" dirty="0"/>
              <a:t>REST and </a:t>
            </a:r>
            <a:r>
              <a:rPr lang="en-US" dirty="0" err="1"/>
              <a:t>GraphQL</a:t>
            </a:r>
            <a:r>
              <a:rPr lang="en-US" dirty="0"/>
              <a:t> Summary</a:t>
            </a:r>
          </a:p>
        </p:txBody>
      </p:sp>
      <p:sp>
        <p:nvSpPr>
          <p:cNvPr id="2" name="Slide Number Placeholder 1">
            <a:extLst>
              <a:ext uri="{FF2B5EF4-FFF2-40B4-BE49-F238E27FC236}">
                <a16:creationId xmlns:a16="http://schemas.microsoft.com/office/drawing/2014/main" id="{2D79F920-164D-944B-B3F3-AB00F1E93D62}"/>
              </a:ext>
            </a:extLst>
          </p:cNvPr>
          <p:cNvSpPr>
            <a:spLocks noGrp="1"/>
          </p:cNvSpPr>
          <p:nvPr>
            <p:ph type="sldNum" sz="quarter" idx="4294967295"/>
          </p:nvPr>
        </p:nvSpPr>
        <p:spPr>
          <a:xfrm>
            <a:off x="0" y="0"/>
            <a:ext cx="0" cy="0"/>
          </a:xfrm>
        </p:spPr>
        <p:txBody>
          <a:bodyPr/>
          <a:lstStyle/>
          <a:p>
            <a:fld id="{F0D23093-2AB0-F74C-B865-1A12A15B650E}" type="slidenum">
              <a:rPr lang="en-US" smtClean="0"/>
              <a:pPr/>
              <a:t>8</a:t>
            </a:fld>
            <a:endParaRPr lang="en-US"/>
          </a:p>
        </p:txBody>
      </p:sp>
    </p:spTree>
    <p:extLst>
      <p:ext uri="{BB962C8B-B14F-4D97-AF65-F5344CB8AC3E}">
        <p14:creationId xmlns:p14="http://schemas.microsoft.com/office/powerpoint/2010/main" val="63328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A04D1-DE02-B288-E8E5-BFA3369072AD}"/>
              </a:ext>
            </a:extLst>
          </p:cNvPr>
          <p:cNvSpPr>
            <a:spLocks noGrp="1"/>
          </p:cNvSpPr>
          <p:nvPr>
            <p:ph type="title"/>
          </p:nvPr>
        </p:nvSpPr>
        <p:spPr/>
        <p:txBody>
          <a:bodyPr/>
          <a:lstStyle/>
          <a:p>
            <a:r>
              <a:rPr lang="en-US" dirty="0"/>
              <a:t>Stolen Overview</a:t>
            </a:r>
          </a:p>
        </p:txBody>
      </p:sp>
      <p:sp>
        <p:nvSpPr>
          <p:cNvPr id="9" name="TextBox 8">
            <a:extLst>
              <a:ext uri="{FF2B5EF4-FFF2-40B4-BE49-F238E27FC236}">
                <a16:creationId xmlns:a16="http://schemas.microsoft.com/office/drawing/2014/main" id="{103D5777-8161-5CAE-22B1-A814841DEEEE}"/>
              </a:ext>
            </a:extLst>
          </p:cNvPr>
          <p:cNvSpPr txBox="1"/>
          <p:nvPr/>
        </p:nvSpPr>
        <p:spPr>
          <a:xfrm>
            <a:off x="4648200" y="434562"/>
            <a:ext cx="4616604" cy="369332"/>
          </a:xfrm>
          <a:prstGeom prst="rect">
            <a:avLst/>
          </a:prstGeom>
          <a:noFill/>
        </p:spPr>
        <p:txBody>
          <a:bodyPr wrap="square">
            <a:spAutoFit/>
          </a:bodyPr>
          <a:lstStyle/>
          <a:p>
            <a:r>
              <a:rPr lang="en-US" dirty="0"/>
              <a:t>https://</a:t>
            </a:r>
            <a:r>
              <a:rPr lang="en-US" dirty="0" err="1"/>
              <a:t>uk.linkedin.com</a:t>
            </a:r>
            <a:r>
              <a:rPr lang="en-US" dirty="0"/>
              <a:t>/in/</a:t>
            </a:r>
            <a:r>
              <a:rPr lang="en-US" dirty="0" err="1"/>
              <a:t>lweir</a:t>
            </a:r>
            <a:endParaRPr lang="en-US" dirty="0"/>
          </a:p>
        </p:txBody>
      </p:sp>
      <p:pic>
        <p:nvPicPr>
          <p:cNvPr id="10" name="Picture 9">
            <a:extLst>
              <a:ext uri="{FF2B5EF4-FFF2-40B4-BE49-F238E27FC236}">
                <a16:creationId xmlns:a16="http://schemas.microsoft.com/office/drawing/2014/main" id="{BE09B88A-6600-B69A-84B6-03CCA875D7AA}"/>
              </a:ext>
            </a:extLst>
          </p:cNvPr>
          <p:cNvPicPr>
            <a:picLocks noChangeAspect="1"/>
          </p:cNvPicPr>
          <p:nvPr/>
        </p:nvPicPr>
        <p:blipFill>
          <a:blip r:embed="rId2"/>
          <a:stretch>
            <a:fillRect/>
          </a:stretch>
        </p:blipFill>
        <p:spPr>
          <a:xfrm>
            <a:off x="228600" y="839497"/>
            <a:ext cx="5027044" cy="3464505"/>
          </a:xfrm>
          <a:prstGeom prst="rect">
            <a:avLst/>
          </a:prstGeom>
        </p:spPr>
      </p:pic>
      <p:sp>
        <p:nvSpPr>
          <p:cNvPr id="11" name="TextBox 10">
            <a:extLst>
              <a:ext uri="{FF2B5EF4-FFF2-40B4-BE49-F238E27FC236}">
                <a16:creationId xmlns:a16="http://schemas.microsoft.com/office/drawing/2014/main" id="{051937F2-D320-49EA-3750-C0035E7571E2}"/>
              </a:ext>
            </a:extLst>
          </p:cNvPr>
          <p:cNvSpPr txBox="1"/>
          <p:nvPr/>
        </p:nvSpPr>
        <p:spPr>
          <a:xfrm>
            <a:off x="5943600" y="1962150"/>
            <a:ext cx="1469698" cy="369332"/>
          </a:xfrm>
          <a:prstGeom prst="rect">
            <a:avLst/>
          </a:prstGeom>
          <a:noFill/>
        </p:spPr>
        <p:txBody>
          <a:bodyPr wrap="none" rtlCol="0">
            <a:spAutoFit/>
          </a:bodyPr>
          <a:lstStyle/>
          <a:p>
            <a:r>
              <a:rPr lang="en-US" dirty="0"/>
              <a:t>Switch to PDF</a:t>
            </a:r>
          </a:p>
        </p:txBody>
      </p:sp>
    </p:spTree>
    <p:extLst>
      <p:ext uri="{BB962C8B-B14F-4D97-AF65-F5344CB8AC3E}">
        <p14:creationId xmlns:p14="http://schemas.microsoft.com/office/powerpoint/2010/main" val="53298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81730</TotalTime>
  <Words>1131</Words>
  <Application>Microsoft Macintosh PowerPoint</Application>
  <PresentationFormat>On-screen Show (16:9)</PresentationFormat>
  <Paragraphs>141</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Century Schoolbook</vt:lpstr>
      <vt:lpstr>Museo For Dell</vt:lpstr>
      <vt:lpstr>Museo Sans For Dell</vt:lpstr>
      <vt:lpstr>sohne</vt:lpstr>
      <vt:lpstr>source-serif-pro</vt:lpstr>
      <vt:lpstr>Office Theme</vt:lpstr>
      <vt:lpstr>PowerPoint Presentation</vt:lpstr>
      <vt:lpstr>PowerPoint Presentation</vt:lpstr>
      <vt:lpstr>Status</vt:lpstr>
      <vt:lpstr>PowerPoint Presentation</vt:lpstr>
      <vt:lpstr>Overview</vt:lpstr>
      <vt:lpstr>REST vs GraphQL (https://www.howtographql.com/basics/1-graphql-is-the-better-rest/)</vt:lpstr>
      <vt:lpstr>Some GraphQL Concepts (https://www.peerislands.io/how-to-use-graphql-to-build-bffs/)</vt:lpstr>
      <vt:lpstr>REST and GraphQL Summary</vt:lpstr>
      <vt:lpstr>Stolen Overview</vt:lpstr>
      <vt:lpstr>PowerPoint Presentation</vt:lpstr>
      <vt:lpstr>Middleware</vt:lpstr>
      <vt:lpstr>Middleware – Conceptual Model</vt:lpstr>
      <vt:lpstr>Middleware – Conceptual Model</vt:lpstr>
      <vt:lpstr>FastAPI Middleware (https://medium.com/@saverio3107/mastering-middleware-in-fastapi-from-basic-implementation-to-route-based-strategies-d62eff6b5463)</vt:lpstr>
      <vt:lpstr>FastAPI Middleware</vt:lpstr>
      <vt:lpstr>Example</vt:lpstr>
      <vt:lpstr>PowerPoint Presentation</vt:lpstr>
      <vt:lpstr>CI/CD (Part of DevOps)</vt:lpstr>
      <vt:lpstr>CI/CD Pipeline</vt:lpstr>
      <vt:lpstr>Some Technologies</vt:lpstr>
      <vt:lpstr>GitHub Actions</vt:lpstr>
      <vt:lpstr>Simple Example with GitHub Actions</vt:lpstr>
      <vt:lpstr>PowerPoint Presentation</vt:lpstr>
      <vt:lpstr>Infrastructure as Code</vt:lpstr>
      <vt:lpstr>CloudFormation</vt:lpstr>
      <vt:lpstr>Terraform</vt:lpstr>
      <vt:lpstr>Terraform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605</cp:revision>
  <cp:lastPrinted>2022-09-14T18:24:03Z</cp:lastPrinted>
  <dcterms:created xsi:type="dcterms:W3CDTF">2010-04-12T23:12:02Z</dcterms:created>
  <dcterms:modified xsi:type="dcterms:W3CDTF">2023-12-01T15:07:16Z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